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2"/>
  </p:sldMasterIdLst>
  <p:notesMasterIdLst>
    <p:notesMasterId r:id="rId68"/>
  </p:notesMasterIdLst>
  <p:sldIdLst>
    <p:sldId id="408" r:id="rId3"/>
    <p:sldId id="424" r:id="rId4"/>
    <p:sldId id="420" r:id="rId5"/>
    <p:sldId id="455" r:id="rId6"/>
    <p:sldId id="423" r:id="rId7"/>
    <p:sldId id="433" r:id="rId8"/>
    <p:sldId id="432" r:id="rId9"/>
    <p:sldId id="446" r:id="rId10"/>
    <p:sldId id="447" r:id="rId11"/>
    <p:sldId id="449" r:id="rId12"/>
    <p:sldId id="452" r:id="rId13"/>
    <p:sldId id="453" r:id="rId14"/>
    <p:sldId id="454" r:id="rId15"/>
    <p:sldId id="434" r:id="rId16"/>
    <p:sldId id="425" r:id="rId17"/>
    <p:sldId id="435" r:id="rId18"/>
    <p:sldId id="437" r:id="rId19"/>
    <p:sldId id="436" r:id="rId20"/>
    <p:sldId id="422" r:id="rId21"/>
    <p:sldId id="431" r:id="rId22"/>
    <p:sldId id="373" r:id="rId23"/>
    <p:sldId id="386" r:id="rId24"/>
    <p:sldId id="375" r:id="rId25"/>
    <p:sldId id="364" r:id="rId26"/>
    <p:sldId id="365" r:id="rId27"/>
    <p:sldId id="377" r:id="rId28"/>
    <p:sldId id="378" r:id="rId29"/>
    <p:sldId id="392" r:id="rId30"/>
    <p:sldId id="393" r:id="rId31"/>
    <p:sldId id="394" r:id="rId32"/>
    <p:sldId id="395" r:id="rId33"/>
    <p:sldId id="396" r:id="rId34"/>
    <p:sldId id="380" r:id="rId35"/>
    <p:sldId id="388" r:id="rId36"/>
    <p:sldId id="389" r:id="rId37"/>
    <p:sldId id="390" r:id="rId38"/>
    <p:sldId id="391" r:id="rId39"/>
    <p:sldId id="379" r:id="rId40"/>
    <p:sldId id="385" r:id="rId41"/>
    <p:sldId id="387" r:id="rId42"/>
    <p:sldId id="382" r:id="rId43"/>
    <p:sldId id="402" r:id="rId44"/>
    <p:sldId id="405" r:id="rId45"/>
    <p:sldId id="353" r:id="rId46"/>
    <p:sldId id="361" r:id="rId47"/>
    <p:sldId id="348" r:id="rId48"/>
    <p:sldId id="349" r:id="rId49"/>
    <p:sldId id="350" r:id="rId50"/>
    <p:sldId id="351" r:id="rId51"/>
    <p:sldId id="403" r:id="rId52"/>
    <p:sldId id="404" r:id="rId53"/>
    <p:sldId id="406" r:id="rId54"/>
    <p:sldId id="359" r:id="rId55"/>
    <p:sldId id="381" r:id="rId56"/>
    <p:sldId id="362" r:id="rId57"/>
    <p:sldId id="376" r:id="rId58"/>
    <p:sldId id="407" r:id="rId59"/>
    <p:sldId id="343" r:id="rId60"/>
    <p:sldId id="439" r:id="rId61"/>
    <p:sldId id="438" r:id="rId62"/>
    <p:sldId id="440" r:id="rId63"/>
    <p:sldId id="441" r:id="rId64"/>
    <p:sldId id="442" r:id="rId65"/>
    <p:sldId id="443" r:id="rId66"/>
    <p:sldId id="444" r:id="rId67"/>
  </p:sldIdLst>
  <p:sldSz cx="9144000" cy="5143500" type="screen16x9"/>
  <p:notesSz cx="6794500" cy="99234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616">
          <p15:clr>
            <a:srgbClr val="A4A3A4"/>
          </p15:clr>
        </p15:guide>
        <p15:guide id="4" pos="1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23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22" y="84"/>
      </p:cViewPr>
      <p:guideLst>
        <p:guide orient="horz" pos="1620"/>
        <p:guide pos="2880"/>
        <p:guide pos="5616"/>
        <p:guide pos="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650"/>
          </a:xfrm>
          <a:prstGeom prst="rect">
            <a:avLst/>
          </a:prstGeom>
        </p:spPr>
        <p:txBody>
          <a:bodyPr vert="horz" lIns="92912" tIns="46456" rIns="92912" bIns="46456"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47890" y="0"/>
            <a:ext cx="2945024" cy="496650"/>
          </a:xfrm>
          <a:prstGeom prst="rect">
            <a:avLst/>
          </a:prstGeom>
        </p:spPr>
        <p:txBody>
          <a:bodyPr vert="horz" lIns="92912" tIns="46456" rIns="92912" bIns="46456" rtlCol="0"/>
          <a:lstStyle>
            <a:lvl1pPr algn="r" fontAlgn="auto">
              <a:spcBef>
                <a:spcPts val="0"/>
              </a:spcBef>
              <a:spcAft>
                <a:spcPts val="0"/>
              </a:spcAft>
              <a:defRPr sz="1200">
                <a:latin typeface="+mn-lt"/>
              </a:defRPr>
            </a:lvl1pPr>
          </a:lstStyle>
          <a:p>
            <a:pPr>
              <a:defRPr/>
            </a:pPr>
            <a:fld id="{7E059632-9D95-4AD4-9651-F53766B66361}" type="datetimeFigureOut">
              <a:rPr lang="id-ID"/>
              <a:pPr>
                <a:defRPr/>
              </a:pPr>
              <a:t>03/12/2018</a:t>
            </a:fld>
            <a:endParaRPr lang="id-ID"/>
          </a:p>
        </p:txBody>
      </p:sp>
      <p:sp>
        <p:nvSpPr>
          <p:cNvPr id="4" name="Slide Image Placeholder 3"/>
          <p:cNvSpPr>
            <a:spLocks noGrp="1" noRot="1" noChangeAspect="1"/>
          </p:cNvSpPr>
          <p:nvPr>
            <p:ph type="sldImg" idx="2"/>
          </p:nvPr>
        </p:nvSpPr>
        <p:spPr>
          <a:xfrm>
            <a:off x="92075" y="746125"/>
            <a:ext cx="6610350" cy="3719513"/>
          </a:xfrm>
          <a:prstGeom prst="rect">
            <a:avLst/>
          </a:prstGeom>
          <a:noFill/>
          <a:ln w="12700">
            <a:solidFill>
              <a:prstClr val="black"/>
            </a:solidFill>
          </a:ln>
        </p:spPr>
        <p:txBody>
          <a:bodyPr vert="horz" lIns="92912" tIns="46456" rIns="92912" bIns="46456" rtlCol="0" anchor="ctr"/>
          <a:lstStyle/>
          <a:p>
            <a:pPr lvl="0"/>
            <a:endParaRPr lang="id-ID" noProof="0"/>
          </a:p>
        </p:txBody>
      </p:sp>
      <p:sp>
        <p:nvSpPr>
          <p:cNvPr id="5" name="Notes Placeholder 4"/>
          <p:cNvSpPr>
            <a:spLocks noGrp="1"/>
          </p:cNvSpPr>
          <p:nvPr>
            <p:ph type="body" sz="quarter" idx="3"/>
          </p:nvPr>
        </p:nvSpPr>
        <p:spPr>
          <a:xfrm>
            <a:off x="679133" y="4714201"/>
            <a:ext cx="5436235" cy="4465082"/>
          </a:xfrm>
          <a:prstGeom prst="rect">
            <a:avLst/>
          </a:prstGeom>
        </p:spPr>
        <p:txBody>
          <a:bodyPr vert="horz" lIns="92912" tIns="46456" rIns="92912" bIns="4645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9425227"/>
            <a:ext cx="2945024" cy="496650"/>
          </a:xfrm>
          <a:prstGeom prst="rect">
            <a:avLst/>
          </a:prstGeom>
        </p:spPr>
        <p:txBody>
          <a:bodyPr vert="horz" lIns="92912" tIns="46456" rIns="92912" bIns="46456"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47890" y="9425227"/>
            <a:ext cx="2945024" cy="496650"/>
          </a:xfrm>
          <a:prstGeom prst="rect">
            <a:avLst/>
          </a:prstGeom>
        </p:spPr>
        <p:txBody>
          <a:bodyPr vert="horz" lIns="92912" tIns="46456" rIns="92912" bIns="46456" rtlCol="0" anchor="b"/>
          <a:lstStyle>
            <a:lvl1pPr algn="r" fontAlgn="auto">
              <a:spcBef>
                <a:spcPts val="0"/>
              </a:spcBef>
              <a:spcAft>
                <a:spcPts val="0"/>
              </a:spcAft>
              <a:defRPr sz="1200">
                <a:latin typeface="+mn-lt"/>
              </a:defRPr>
            </a:lvl1pPr>
          </a:lstStyle>
          <a:p>
            <a:pPr>
              <a:defRPr/>
            </a:pPr>
            <a:fld id="{003C7B23-A139-4FBC-A279-93994C337835}" type="slidenum">
              <a:rPr lang="id-ID"/>
              <a:pPr>
                <a:defRPr/>
              </a:pPr>
              <a:t>‹#›</a:t>
            </a:fld>
            <a:endParaRPr lang="id-ID"/>
          </a:p>
        </p:txBody>
      </p:sp>
    </p:spTree>
    <p:extLst>
      <p:ext uri="{BB962C8B-B14F-4D97-AF65-F5344CB8AC3E}">
        <p14:creationId xmlns:p14="http://schemas.microsoft.com/office/powerpoint/2010/main" val="1989175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92075" y="746125"/>
            <a:ext cx="6610350"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p>
            <a:pPr>
              <a:defRPr/>
            </a:pPr>
            <a:fld id="{AC142870-38A5-465B-B34B-239E3A7CFC07}" type="slidenum">
              <a:rPr lang="id-ID" smtClean="0"/>
              <a:pPr>
                <a:defRPr/>
              </a:pPr>
              <a:t>6</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28</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29</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30</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31</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32</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34</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35</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36</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37</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39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92075" y="746125"/>
            <a:ext cx="6610350"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p>
            <a:pPr>
              <a:defRPr/>
            </a:pPr>
            <a:fld id="{AC142870-38A5-465B-B34B-239E3A7CFC07}" type="slidenum">
              <a:rPr lang="id-ID" smtClean="0"/>
              <a:pPr>
                <a:defRPr/>
              </a:pPr>
              <a:t>8</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43</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51</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92075" y="746125"/>
            <a:ext cx="6610350"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p>
            <a:pPr>
              <a:defRPr/>
            </a:pPr>
            <a:fld id="{AC142870-38A5-465B-B34B-239E3A7CFC07}" type="slidenum">
              <a:rPr lang="id-ID" smtClean="0"/>
              <a:pPr>
                <a:defRPr/>
              </a:pPr>
              <a:t>9</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22</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23</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24</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25</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26</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0350" cy="37195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9807C4-6E37-454F-BECB-7AD45057B10F}" type="slidenum">
              <a:rPr lang="id-ID" smtClean="0"/>
              <a:pPr/>
              <a:t>27</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09598CDB-3BB1-4599-85D8-6859110D26F6}" type="datetimeFigureOut">
              <a:rPr lang="en-US" smtClean="0"/>
              <a:pPr>
                <a:defRPr/>
              </a:pPr>
              <a:t>12/3/2018</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59E70FB3-2E08-45DA-ABFB-43BCFCF3C8B1}" type="slidenum">
              <a:rPr lang="en-US" smtClean="0"/>
              <a:pPr>
                <a:defRPr/>
              </a:pPr>
              <a:t>‹#›</a:t>
            </a:fld>
            <a:endParaRPr 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6"/>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312CCEE-5180-4C4C-BB77-552332CF1D3A}" type="datetimeFigureOut">
              <a:rPr lang="en-US" smtClean="0"/>
              <a:pPr>
                <a:defRPr/>
              </a:pPr>
              <a:t>12/3/2018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81E31F-822F-40CB-BC50-3C25361868F1}"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B6B4579-E9E3-4456-BA49-78AAC7F84433}" type="datetimeFigureOut">
              <a:rPr lang="en-US" smtClean="0"/>
              <a:pPr>
                <a:defRPr/>
              </a:pPr>
              <a:t>12/3/2018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9C6960-2C96-471C-939C-488EB9B14209}"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194466"/>
            <a:ext cx="42687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674286"/>
            <a:ext cx="4268788" cy="30310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94466"/>
            <a:ext cx="42703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74286"/>
            <a:ext cx="4270374" cy="30310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295400" y="133352"/>
            <a:ext cx="7620000" cy="929879"/>
          </a:xfrm>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5EDE1D53-D551-4DD8-8F4B-377FEB089763}" type="datetimeFigureOut">
              <a:rPr lang="en-US"/>
              <a:pPr>
                <a:defRPr/>
              </a:pPr>
              <a:t>12/3/2018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4A3D05-AB49-47AE-BCB2-1C1CD12A1B19}" type="slidenum">
              <a:rPr lang="en-US"/>
              <a:pPr>
                <a:defRPr/>
              </a:pPr>
              <a:t>‹#›</a:t>
            </a:fld>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1295400" y="133352"/>
            <a:ext cx="7620000" cy="92987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D312CCEE-5180-4C4C-BB77-552332CF1D3A}"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81E31F-822F-40CB-BC50-3C25361868F1}"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781861-FD68-4479-AE4D-5DC465A83454}" type="datetimeFigureOut">
              <a:rPr lang="en-US" smtClean="0"/>
              <a:pPr>
                <a:defRPr/>
              </a:pPr>
              <a:t>12/3/2018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B39557-67EE-4293-8DE1-760CF65DCE81}"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3E30116-2CCC-4424-9166-35AD96CA891F}" type="datetimeFigureOut">
              <a:rPr lang="en-US" smtClean="0"/>
              <a:pPr>
                <a:defRPr/>
              </a:pPr>
              <a:t>12/3/2018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4812507"/>
            <a:ext cx="762000" cy="273844"/>
          </a:xfrm>
        </p:spPr>
        <p:txBody>
          <a:bodyPr/>
          <a:lstStyle/>
          <a:p>
            <a:pPr>
              <a:defRPr/>
            </a:pPr>
            <a:fld id="{957E87E6-9867-4200-8B71-933711C89C0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AA6D04A-C95F-449D-90A2-9B6B5A69A374}" type="datetimeFigureOut">
              <a:rPr lang="en-US" smtClean="0"/>
              <a:pPr>
                <a:defRPr/>
              </a:pPr>
              <a:t>12/3/2018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E2BCA3-52E1-459F-9DDD-A752DBB92564}"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EDE1D53-D551-4DD8-8F4B-377FEB089763}" type="datetimeFigureOut">
              <a:rPr lang="en-US" smtClean="0"/>
              <a:pPr>
                <a:defRPr/>
              </a:pPr>
              <a:t>12/3/2018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D4A3D05-AB49-47AE-BCB2-1C1CD12A1B19}"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8084E1-BA35-49FF-AA31-15F9E357FB5C}" type="datetimeFigureOut">
              <a:rPr lang="en-US" smtClean="0"/>
              <a:pPr>
                <a:defRPr/>
              </a:pPr>
              <a:t>12/3/2018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9B3F03-8DD5-44E7-8D63-5800165B7F44}"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AD2DD4-971F-47F1-86E4-EE1536C69A0C}" type="datetimeFigureOut">
              <a:rPr lang="en-US" smtClean="0"/>
              <a:pPr>
                <a:defRPr/>
              </a:pPr>
              <a:t>12/3/2018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1F3A560-34D9-4E82-A96D-CEF5BA39C00E}"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DBC4DFD-2D01-4E79-91C7-20131C8AF4F3}" type="datetimeFigureOut">
              <a:rPr lang="en-US" smtClean="0"/>
              <a:pPr>
                <a:defRPr/>
              </a:pPr>
              <a:t>12/3/2018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BAD279-4D89-458C-9C81-377D624CD55F}"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DBF9733-8515-42EC-8BB5-F54D6B31DDC7}" type="datetimeFigureOut">
              <a:rPr lang="en-US" smtClean="0"/>
              <a:pPr>
                <a:defRPr/>
              </a:pPr>
              <a:t>12/3/2018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D2331D-8791-4F6C-B996-F0D03BE25D4D}"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6DBFF303-2DE9-44D3-ACE6-1B4E8AA00BC5}" type="datetimeFigureOut">
              <a:rPr lang="en-US" smtClean="0"/>
              <a:pPr>
                <a:defRPr/>
              </a:pPr>
              <a:t>12/3/2018</a:t>
            </a:fld>
            <a:endParaRPr 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917B454B-9928-4391-B75B-57A86EBA25E4}"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3694" r:id="rId12"/>
    <p:sldLayoutId id="2147483699" r:id="rId13"/>
  </p:sldLayoutIdLst>
  <p:transition spd="slow">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d.wikipedia.org/wiki/Kebijaka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tudihukum.wordpress.com/category/09-teori-perundang-undangan/"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turmantaralawfirm@gmail.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9428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1828800" y="1"/>
            <a:ext cx="6955630" cy="62269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id-ID" altLang="id-ID" b="1" dirty="0"/>
              <a:t>“Peran Pemerintah Daerah dalam Rangka Optimalisasi Perlindungan Konsumen di Provinsi Jawa Barat”</a:t>
            </a:r>
          </a:p>
        </p:txBody>
      </p:sp>
      <p:sp>
        <p:nvSpPr>
          <p:cNvPr id="6" name="TextBox 3"/>
          <p:cNvSpPr txBox="1">
            <a:spLocks noChangeArrowheads="1"/>
          </p:cNvSpPr>
          <p:nvPr/>
        </p:nvSpPr>
        <p:spPr bwMode="auto">
          <a:xfrm>
            <a:off x="1328738" y="846535"/>
            <a:ext cx="6878241" cy="2562225"/>
          </a:xfrm>
          <a:prstGeom prst="rect">
            <a:avLst/>
          </a:prstGeom>
          <a:noFill/>
          <a:ln>
            <a:noFill/>
          </a:ln>
          <a:effectLst>
            <a:outerShdw blurRad="50800" dist="50800" dir="5400000" algn="ctr" rotWithShape="0">
              <a:schemeClr val="tx1"/>
            </a:outerShdw>
          </a:effectLst>
          <a:extLst/>
        </p:spPr>
        <p:txBody>
          <a:bodyPr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5400" dirty="0">
                <a:solidFill>
                  <a:srgbClr val="FF0000"/>
                </a:solidFill>
                <a:latin typeface="Brush Script MT" pitchFamily="66" charset="0"/>
              </a:rPr>
              <a:t>Pelaksanaan Kebijakan Perlindungan Konsumen di Provinsi Jawa Barat</a:t>
            </a:r>
          </a:p>
        </p:txBody>
      </p:sp>
      <p:pic>
        <p:nvPicPr>
          <p:cNvPr id="7" name="Picture 2" descr="https://cdn.pixabay.com/photo/2013/07/12/18/09/label-153093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285" y="3143250"/>
            <a:ext cx="520660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p:nvSpPr>
        <p:spPr bwMode="auto">
          <a:xfrm>
            <a:off x="2171701" y="3842147"/>
            <a:ext cx="465177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500" b="1" dirty="0">
                <a:solidFill>
                  <a:schemeClr val="bg1"/>
                </a:solidFill>
                <a:latin typeface="Calibri" pitchFamily="34" charset="0"/>
              </a:rPr>
              <a:t>DR. Firman Turmantara Endipradja, S.H., S.Sos., M. Hum.</a:t>
            </a:r>
          </a:p>
        </p:txBody>
      </p:sp>
      <p:sp>
        <p:nvSpPr>
          <p:cNvPr id="9" name="TextBox 13"/>
          <p:cNvSpPr txBox="1">
            <a:spLocks noChangeArrowheads="1"/>
          </p:cNvSpPr>
          <p:nvPr/>
        </p:nvSpPr>
        <p:spPr bwMode="auto">
          <a:xfrm>
            <a:off x="2855281" y="4368404"/>
            <a:ext cx="343344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400" b="1" dirty="0">
                <a:latin typeface="Calibri" pitchFamily="34" charset="0"/>
              </a:rPr>
              <a:t>Dosen Hukum Perlindungan Konsumen</a:t>
            </a:r>
          </a:p>
          <a:p>
            <a:pPr algn="ctr" eaLnBrk="1" hangingPunct="1">
              <a:spcBef>
                <a:spcPct val="0"/>
              </a:spcBef>
              <a:buClrTx/>
              <a:buSzTx/>
              <a:buFontTx/>
              <a:buNone/>
            </a:pPr>
            <a:r>
              <a:rPr lang="id-ID" altLang="id-ID" sz="1400" b="1" dirty="0">
                <a:latin typeface="Calibri" pitchFamily="34" charset="0"/>
              </a:rPr>
              <a:t>Pascasarjana Universitas Pasundan Bandung</a:t>
            </a:r>
          </a:p>
          <a:p>
            <a:pPr algn="ctr" eaLnBrk="1" hangingPunct="1">
              <a:spcBef>
                <a:spcPct val="0"/>
              </a:spcBef>
              <a:buClrTx/>
              <a:buSzTx/>
              <a:buFontTx/>
              <a:buNone/>
            </a:pPr>
            <a:r>
              <a:rPr lang="id-ID" altLang="id-ID" sz="1400" b="1" dirty="0">
                <a:latin typeface="Calibri" pitchFamily="34" charset="0"/>
              </a:rPr>
              <a:t>2 0 1 8</a:t>
            </a:r>
          </a:p>
        </p:txBody>
      </p:sp>
      <p:sp>
        <p:nvSpPr>
          <p:cNvPr id="10" name="Rounded Rectangle 9"/>
          <p:cNvSpPr/>
          <p:nvPr/>
        </p:nvSpPr>
        <p:spPr>
          <a:xfrm>
            <a:off x="8382000" y="-50601"/>
            <a:ext cx="798576" cy="723899"/>
          </a:xfrm>
          <a:prstGeom prst="roundRect">
            <a:avLst>
              <a:gd name="adj" fmla="val 50000"/>
            </a:avLst>
          </a:prstGeom>
          <a:solidFill>
            <a:schemeClr val="tx1">
              <a:lumMod val="65000"/>
            </a:schemeClr>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id-ID" sz="3200" b="1" dirty="0" smtClean="0">
                <a:effectLst>
                  <a:outerShdw blurRad="38100" dist="38100" dir="2700000" algn="tl">
                    <a:srgbClr val="000000">
                      <a:alpha val="43137"/>
                    </a:srgbClr>
                  </a:outerShdw>
                </a:effectLst>
              </a:rPr>
              <a:t>a</a:t>
            </a:r>
            <a:endParaRPr lang="id-ID"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40042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8575" y="25400"/>
            <a:ext cx="9172575" cy="668338"/>
          </a:xfrm>
          <a:prstGeom prst="rect">
            <a:avLst/>
          </a:prstGeom>
          <a:ln>
            <a:headEnd/>
            <a:tailEnd/>
          </a:ln>
        </p:spPr>
        <p:style>
          <a:lnRef idx="0">
            <a:schemeClr val="dk1"/>
          </a:lnRef>
          <a:fillRef idx="3">
            <a:schemeClr val="dk1"/>
          </a:fillRef>
          <a:effectRef idx="3">
            <a:schemeClr val="dk1"/>
          </a:effectRef>
          <a:fontRef idx="minor">
            <a:schemeClr val="lt1"/>
          </a:fontRef>
        </p:style>
        <p:txBody>
          <a:bodyPr lIns="83592" tIns="41794" rIns="83592" bIns="41794" anchor="ctr"/>
          <a:lstStyle>
            <a:lvl1pPr algn="l" defTabSz="914169"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169"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4169"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4169"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4169" rtl="0" eaLnBrk="0" fontAlgn="base" hangingPunct="0">
              <a:lnSpc>
                <a:spcPct val="90000"/>
              </a:lnSpc>
              <a:spcBef>
                <a:spcPct val="0"/>
              </a:spcBef>
              <a:spcAft>
                <a:spcPct val="0"/>
              </a:spcAft>
              <a:defRPr sz="4400">
                <a:solidFill>
                  <a:schemeClr val="tx1"/>
                </a:solidFill>
                <a:latin typeface="Calibri Light" pitchFamily="34" charset="0"/>
              </a:defRPr>
            </a:lvl5pPr>
            <a:lvl6pPr marL="609446" algn="l" defTabSz="914169" rtl="0" fontAlgn="base">
              <a:lnSpc>
                <a:spcPct val="90000"/>
              </a:lnSpc>
              <a:spcBef>
                <a:spcPct val="0"/>
              </a:spcBef>
              <a:spcAft>
                <a:spcPct val="0"/>
              </a:spcAft>
              <a:defRPr sz="4400">
                <a:solidFill>
                  <a:schemeClr val="tx1"/>
                </a:solidFill>
                <a:latin typeface="Calibri Light" pitchFamily="34" charset="0"/>
              </a:defRPr>
            </a:lvl6pPr>
            <a:lvl7pPr marL="1218893" algn="l" defTabSz="914169" rtl="0" fontAlgn="base">
              <a:lnSpc>
                <a:spcPct val="90000"/>
              </a:lnSpc>
              <a:spcBef>
                <a:spcPct val="0"/>
              </a:spcBef>
              <a:spcAft>
                <a:spcPct val="0"/>
              </a:spcAft>
              <a:defRPr sz="4400">
                <a:solidFill>
                  <a:schemeClr val="tx1"/>
                </a:solidFill>
                <a:latin typeface="Calibri Light" pitchFamily="34" charset="0"/>
              </a:defRPr>
            </a:lvl7pPr>
            <a:lvl8pPr marL="1828339" algn="l" defTabSz="914169" rtl="0" fontAlgn="base">
              <a:lnSpc>
                <a:spcPct val="90000"/>
              </a:lnSpc>
              <a:spcBef>
                <a:spcPct val="0"/>
              </a:spcBef>
              <a:spcAft>
                <a:spcPct val="0"/>
              </a:spcAft>
              <a:defRPr sz="4400">
                <a:solidFill>
                  <a:schemeClr val="tx1"/>
                </a:solidFill>
                <a:latin typeface="Calibri Light" pitchFamily="34" charset="0"/>
              </a:defRPr>
            </a:lvl8pPr>
            <a:lvl9pPr marL="2437786" algn="l" defTabSz="914169" rtl="0" fontAlgn="base">
              <a:lnSpc>
                <a:spcPct val="90000"/>
              </a:lnSpc>
              <a:spcBef>
                <a:spcPct val="0"/>
              </a:spcBef>
              <a:spcAft>
                <a:spcPct val="0"/>
              </a:spcAft>
              <a:defRPr sz="4400">
                <a:solidFill>
                  <a:schemeClr val="tx1"/>
                </a:solidFill>
                <a:latin typeface="Calibri Light" pitchFamily="34" charset="0"/>
              </a:defRPr>
            </a:lvl9pPr>
          </a:lstStyle>
          <a:p>
            <a:pPr algn="ctr">
              <a:defRPr/>
            </a:pPr>
            <a:r>
              <a:rPr lang="id-ID" sz="1800" b="1" dirty="0" smtClean="0">
                <a:solidFill>
                  <a:srgbClr val="FFC000"/>
                </a:solidFill>
                <a:effectLst>
                  <a:outerShdw blurRad="38100" dist="38100" dir="2700000" algn="tl">
                    <a:srgbClr val="000000">
                      <a:alpha val="43137"/>
                    </a:srgbClr>
                  </a:outerShdw>
                </a:effectLst>
                <a:ea typeface="ＭＳ Ｐゴシック" charset="0"/>
              </a:rPr>
              <a:t>STRUKTUR POLITIK HUKUM PERLINDUNGAN KONSUMEN DI INDONESIA</a:t>
            </a:r>
          </a:p>
          <a:p>
            <a:pPr algn="ctr">
              <a:defRPr/>
            </a:pPr>
            <a:r>
              <a:rPr lang="id-ID" sz="1600" b="1" dirty="0" smtClean="0">
                <a:solidFill>
                  <a:schemeClr val="bg1"/>
                </a:solidFill>
                <a:effectLst>
                  <a:outerShdw blurRad="38100" dist="38100" dir="2700000" algn="tl">
                    <a:srgbClr val="000000">
                      <a:alpha val="43137"/>
                    </a:srgbClr>
                  </a:outerShdw>
                </a:effectLst>
                <a:ea typeface="ＭＳ Ｐゴシック" charset="0"/>
              </a:rPr>
              <a:t>(Dasar hukumnya UU No. 8/1999 ttg Perlindungan Konsumen)</a:t>
            </a:r>
          </a:p>
        </p:txBody>
      </p:sp>
      <p:sp>
        <p:nvSpPr>
          <p:cNvPr id="7" name="Rectangle 1"/>
          <p:cNvSpPr>
            <a:spLocks noChangeArrowheads="1"/>
          </p:cNvSpPr>
          <p:nvPr/>
        </p:nvSpPr>
        <p:spPr bwMode="auto">
          <a:xfrm>
            <a:off x="2551461" y="966788"/>
            <a:ext cx="3886200" cy="523220"/>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dirty="0">
                <a:latin typeface="Arial" pitchFamily="34" charset="0"/>
              </a:rPr>
              <a:t>PANCASILA</a:t>
            </a:r>
            <a:endParaRPr lang="id-ID" altLang="id-ID" dirty="0">
              <a:solidFill>
                <a:srgbClr val="FF0000"/>
              </a:solidFill>
              <a:latin typeface="Arial" pitchFamily="34" charset="0"/>
            </a:endParaRPr>
          </a:p>
        </p:txBody>
      </p:sp>
      <p:sp>
        <p:nvSpPr>
          <p:cNvPr id="8" name="Down Arrow 7"/>
          <p:cNvSpPr/>
          <p:nvPr/>
        </p:nvSpPr>
        <p:spPr>
          <a:xfrm>
            <a:off x="3232499" y="1504932"/>
            <a:ext cx="2524125" cy="486787"/>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Rectangle 5"/>
          <p:cNvSpPr>
            <a:spLocks noChangeArrowheads="1"/>
          </p:cNvSpPr>
          <p:nvPr/>
        </p:nvSpPr>
        <p:spPr bwMode="auto">
          <a:xfrm>
            <a:off x="2551461" y="1885950"/>
            <a:ext cx="3886200" cy="523220"/>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dirty="0">
                <a:latin typeface="Arial" pitchFamily="34" charset="0"/>
              </a:rPr>
              <a:t>UUD 1945</a:t>
            </a:r>
            <a:endParaRPr lang="id-ID" altLang="id-ID" dirty="0">
              <a:solidFill>
                <a:srgbClr val="FF0000"/>
              </a:solidFill>
              <a:latin typeface="Arial" pitchFamily="34" charset="0"/>
            </a:endParaRPr>
          </a:p>
        </p:txBody>
      </p:sp>
      <p:sp>
        <p:nvSpPr>
          <p:cNvPr id="11" name="Rectangle 9"/>
          <p:cNvSpPr>
            <a:spLocks noChangeArrowheads="1"/>
          </p:cNvSpPr>
          <p:nvPr/>
        </p:nvSpPr>
        <p:spPr bwMode="auto">
          <a:xfrm>
            <a:off x="2551461" y="2724150"/>
            <a:ext cx="3886200" cy="523220"/>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dirty="0">
                <a:latin typeface="Arial" pitchFamily="34" charset="0"/>
              </a:rPr>
              <a:t>UU/RPJMN</a:t>
            </a:r>
            <a:endParaRPr lang="id-ID" altLang="id-ID" dirty="0">
              <a:solidFill>
                <a:srgbClr val="FF0000"/>
              </a:solidFill>
              <a:latin typeface="Arial" pitchFamily="34" charset="0"/>
            </a:endParaRPr>
          </a:p>
        </p:txBody>
      </p:sp>
      <p:sp>
        <p:nvSpPr>
          <p:cNvPr id="13" name="Rectangle 10"/>
          <p:cNvSpPr>
            <a:spLocks noChangeArrowheads="1"/>
          </p:cNvSpPr>
          <p:nvPr/>
        </p:nvSpPr>
        <p:spPr bwMode="auto">
          <a:xfrm>
            <a:off x="2551461" y="3562350"/>
            <a:ext cx="3886200" cy="523220"/>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dirty="0">
                <a:latin typeface="Arial" pitchFamily="34" charset="0"/>
              </a:rPr>
              <a:t>Strategi Nasional</a:t>
            </a:r>
            <a:endParaRPr lang="id-ID" altLang="id-ID" dirty="0">
              <a:solidFill>
                <a:srgbClr val="FF0000"/>
              </a:solidFill>
              <a:latin typeface="Arial" pitchFamily="34" charset="0"/>
            </a:endParaRPr>
          </a:p>
        </p:txBody>
      </p:sp>
      <p:sp>
        <p:nvSpPr>
          <p:cNvPr id="15" name="Rectangle 15"/>
          <p:cNvSpPr>
            <a:spLocks noChangeArrowheads="1"/>
          </p:cNvSpPr>
          <p:nvPr/>
        </p:nvSpPr>
        <p:spPr bwMode="auto">
          <a:xfrm>
            <a:off x="2551460" y="4552950"/>
            <a:ext cx="3886201" cy="523220"/>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dirty="0">
                <a:latin typeface="Arial" pitchFamily="34" charset="0"/>
              </a:rPr>
              <a:t>Rencana Aksi</a:t>
            </a:r>
            <a:endParaRPr lang="id-ID" altLang="id-ID" dirty="0">
              <a:solidFill>
                <a:srgbClr val="FF0000"/>
              </a:solidFill>
              <a:latin typeface="Arial" pitchFamily="34" charset="0"/>
            </a:endParaRPr>
          </a:p>
        </p:txBody>
      </p:sp>
      <p:sp>
        <p:nvSpPr>
          <p:cNvPr id="16" name="Down Arrow 15"/>
          <p:cNvSpPr/>
          <p:nvPr/>
        </p:nvSpPr>
        <p:spPr>
          <a:xfrm>
            <a:off x="3232499" y="2409170"/>
            <a:ext cx="2524125" cy="486787"/>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Down Arrow 16"/>
          <p:cNvSpPr/>
          <p:nvPr/>
        </p:nvSpPr>
        <p:spPr>
          <a:xfrm>
            <a:off x="3295649" y="3247370"/>
            <a:ext cx="2524125" cy="486787"/>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Down Arrow 17"/>
          <p:cNvSpPr/>
          <p:nvPr/>
        </p:nvSpPr>
        <p:spPr>
          <a:xfrm>
            <a:off x="3295648" y="4071133"/>
            <a:ext cx="2524125" cy="486787"/>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p14="http://schemas.microsoft.com/office/powerpoint/2010/main" val="1692059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94635"/>
            <a:ext cx="8153400" cy="3508650"/>
          </a:xfrm>
          <a:prstGeom prst="rect">
            <a:avLst/>
          </a:prstGeom>
        </p:spPr>
        <p:txBody>
          <a:bodyPr lIns="91438" tIns="45719" rIns="91438" bIns="45719">
            <a:spAutoFit/>
          </a:bodyPr>
          <a:lstStyle/>
          <a:p>
            <a:pPr>
              <a:defRPr/>
            </a:pPr>
            <a:r>
              <a:rPr lang="id-ID" dirty="0"/>
              <a:t>Menimbang:</a:t>
            </a:r>
          </a:p>
          <a:p>
            <a:pPr>
              <a:defRPr/>
            </a:pPr>
            <a:endParaRPr lang="id-ID" sz="900" dirty="0"/>
          </a:p>
          <a:p>
            <a:pPr>
              <a:defRPr/>
            </a:pPr>
            <a:r>
              <a:rPr lang="id-ID" dirty="0"/>
              <a:t>a.bahwa dalam rangka mewujudkan iklim usaha dan hubungan yang sehat antara pelaku usaha dan konsumen, serta untuk mendorong perekonomian nasional yang efisien dan berkeadilan diperlukan penyelenggaraan perlindungan konsumen yang sinergis, harmonis, dan terintegrasi;</a:t>
            </a:r>
          </a:p>
          <a:p>
            <a:pPr>
              <a:defRPr/>
            </a:pPr>
            <a:endParaRPr lang="id-ID" sz="1100" dirty="0"/>
          </a:p>
          <a:p>
            <a:pPr>
              <a:defRPr/>
            </a:pPr>
            <a:r>
              <a:rPr lang="id-ID" dirty="0"/>
              <a:t>b.bahwa untuk menyelenggarakan perlindungan konsumen yang sinergis, harmonis, dan terintegrasi sesuai dengan arah kebijakan dan strategi pembangunan Pemerintah sebagaimana ditetapkan dalam </a:t>
            </a:r>
            <a:r>
              <a:rPr lang="id-ID" dirty="0">
                <a:ln>
                  <a:solidFill>
                    <a:srgbClr val="FF0000"/>
                  </a:solidFill>
                </a:ln>
                <a:solidFill>
                  <a:srgbClr val="FFFF00"/>
                </a:solidFill>
                <a:effectLst>
                  <a:reflection blurRad="6350" stA="55000" endA="300" endPos="45500" dir="5400000" sy="-100000" algn="bl" rotWithShape="0"/>
                </a:effectLst>
              </a:rPr>
              <a:t>Peraturan Presiden Nomor 2 Tahun 2015 tentang Rencana Pembangunan Jangka Menengah Nasional Tahun 2015-2019</a:t>
            </a:r>
            <a:r>
              <a:rPr lang="id-ID" dirty="0"/>
              <a:t>, perlu menyusun Strategi Nasional Perlindungan Konsumen;</a:t>
            </a:r>
          </a:p>
        </p:txBody>
      </p:sp>
      <p:sp>
        <p:nvSpPr>
          <p:cNvPr id="3" name="Rectangle 2"/>
          <p:cNvSpPr/>
          <p:nvPr/>
        </p:nvSpPr>
        <p:spPr>
          <a:xfrm>
            <a:off x="1585913" y="151537"/>
            <a:ext cx="6257925" cy="1200326"/>
          </a:xfrm>
          <a:prstGeom prst="rect">
            <a:avLst/>
          </a:prstGeom>
        </p:spPr>
        <p:txBody>
          <a:bodyPr lIns="91438" tIns="45719" rIns="91438" bIns="45719">
            <a:spAutoFit/>
          </a:bodyPr>
          <a:lstStyle/>
          <a:p>
            <a:pPr algn="ctr">
              <a:defRPr/>
            </a:pPr>
            <a:r>
              <a:rPr lang="id-ID" b="1" dirty="0"/>
              <a:t>PERATURAN PRESIDEN REPUBLIK INDONESIA</a:t>
            </a:r>
          </a:p>
          <a:p>
            <a:pPr algn="ctr">
              <a:defRPr/>
            </a:pPr>
            <a:r>
              <a:rPr lang="id-ID" b="1" dirty="0"/>
              <a:t>NOMOR 50 TAHUN 2017</a:t>
            </a:r>
          </a:p>
          <a:p>
            <a:pPr algn="ctr">
              <a:defRPr/>
            </a:pPr>
            <a:r>
              <a:rPr lang="id-ID" b="1" dirty="0"/>
              <a:t>TENTANG</a:t>
            </a:r>
          </a:p>
          <a:p>
            <a:pPr algn="ctr">
              <a:defRPr/>
            </a:pPr>
            <a:r>
              <a:rPr lang="id-ID" b="1" dirty="0">
                <a:ln>
                  <a:solidFill>
                    <a:srgbClr val="FF0000"/>
                  </a:solidFill>
                </a:ln>
                <a:effectLst>
                  <a:reflection blurRad="6350" stA="55000" endA="300" endPos="45500" dir="5400000" sy="-100000" algn="bl" rotWithShape="0"/>
                </a:effectLst>
              </a:rPr>
              <a:t>STRATEGI NASIONAL PERLINDUNGAN KONSUMEN</a:t>
            </a:r>
            <a:endParaRPr lang="id-ID" dirty="0">
              <a:ln>
                <a:solidFill>
                  <a:srgbClr val="FF0000"/>
                </a:solidFill>
              </a:ln>
              <a:effectLst>
                <a:reflection blurRad="6350" stA="55000" endA="300" endPos="45500" dir="5400000" sy="-100000" algn="bl" rotWithShape="0"/>
              </a:effectLst>
            </a:endParaRPr>
          </a:p>
        </p:txBody>
      </p:sp>
      <p:sp>
        <p:nvSpPr>
          <p:cNvPr id="4" name="Rounded Rectangle 3"/>
          <p:cNvSpPr/>
          <p:nvPr/>
        </p:nvSpPr>
        <p:spPr>
          <a:xfrm>
            <a:off x="-65484" y="-57149"/>
            <a:ext cx="660797" cy="400049"/>
          </a:xfrm>
          <a:prstGeom prst="roundRect">
            <a:avLst>
              <a:gd name="adj" fmla="val 50000"/>
            </a:avLst>
          </a:prstGeom>
          <a:solidFill>
            <a:srgbClr val="FF0000"/>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b="1"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1096616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tIns="34290" bIns="34290"/>
          <a:lstStyle/>
          <a:p>
            <a:pPr>
              <a:defRPr/>
            </a:pPr>
            <a:fld id="{D3EEE95D-7156-411E-B45D-C3162D0A7D79}" type="slidenum">
              <a:rPr lang="id-ID"/>
              <a:pPr>
                <a:defRPr/>
              </a:pPr>
              <a:t>12</a:t>
            </a:fld>
            <a:endParaRPr lang="id-ID"/>
          </a:p>
        </p:txBody>
      </p:sp>
      <p:sp>
        <p:nvSpPr>
          <p:cNvPr id="4099" name="Rectangle 4"/>
          <p:cNvSpPr>
            <a:spLocks noChangeArrowheads="1"/>
          </p:cNvSpPr>
          <p:nvPr/>
        </p:nvSpPr>
        <p:spPr bwMode="auto">
          <a:xfrm>
            <a:off x="-14288" y="214312"/>
            <a:ext cx="9144000" cy="473207"/>
          </a:xfrm>
          <a:prstGeom prst="rect">
            <a:avLst/>
          </a:prstGeom>
          <a:ln/>
        </p:spPr>
        <p:style>
          <a:lnRef idx="0">
            <a:schemeClr val="dk1"/>
          </a:lnRef>
          <a:fillRef idx="3">
            <a:schemeClr val="dk1"/>
          </a:fillRef>
          <a:effectRef idx="3">
            <a:schemeClr val="dk1"/>
          </a:effectRef>
          <a:fontRef idx="minor">
            <a:schemeClr val="lt1"/>
          </a:fontRef>
        </p:style>
        <p:txBody>
          <a:bodyPr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defRPr/>
            </a:pPr>
            <a:r>
              <a:rPr lang="id-ID" altLang="id-ID" sz="2600" b="1" dirty="0">
                <a:latin typeface="Calibri" pitchFamily="34" charset="0"/>
              </a:rPr>
              <a:t>CAKUPAN/RUANG LINGKUP/OBJEK PERLINDUNGAN KONSUMEN</a:t>
            </a:r>
          </a:p>
        </p:txBody>
      </p:sp>
      <p:sp>
        <p:nvSpPr>
          <p:cNvPr id="6" name="Title 1"/>
          <p:cNvSpPr txBox="1">
            <a:spLocks/>
          </p:cNvSpPr>
          <p:nvPr/>
        </p:nvSpPr>
        <p:spPr bwMode="auto">
          <a:xfrm>
            <a:off x="471487" y="671512"/>
            <a:ext cx="8672513" cy="606029"/>
          </a:xfrm>
          <a:prstGeom prst="rect">
            <a:avLst/>
          </a:prstGeom>
          <a:noFill/>
          <a:ln w="9525">
            <a:noFill/>
            <a:miter lim="800000"/>
            <a:headEnd/>
            <a:tailEnd/>
          </a:ln>
        </p:spPr>
        <p:txBody>
          <a:bodyPr lIns="62694" tIns="31346" rIns="62694" bIns="31346" anchor="ctr"/>
          <a:lstStyle>
            <a:lvl1pPr algn="l" defTabSz="914169"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169"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4169"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4169"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4169" rtl="0" eaLnBrk="0" fontAlgn="base" hangingPunct="0">
              <a:lnSpc>
                <a:spcPct val="90000"/>
              </a:lnSpc>
              <a:spcBef>
                <a:spcPct val="0"/>
              </a:spcBef>
              <a:spcAft>
                <a:spcPct val="0"/>
              </a:spcAft>
              <a:defRPr sz="4400">
                <a:solidFill>
                  <a:schemeClr val="tx1"/>
                </a:solidFill>
                <a:latin typeface="Calibri Light" pitchFamily="34" charset="0"/>
              </a:defRPr>
            </a:lvl5pPr>
            <a:lvl6pPr marL="609446" algn="l" defTabSz="914169" rtl="0" fontAlgn="base">
              <a:lnSpc>
                <a:spcPct val="90000"/>
              </a:lnSpc>
              <a:spcBef>
                <a:spcPct val="0"/>
              </a:spcBef>
              <a:spcAft>
                <a:spcPct val="0"/>
              </a:spcAft>
              <a:defRPr sz="4400">
                <a:solidFill>
                  <a:schemeClr val="tx1"/>
                </a:solidFill>
                <a:latin typeface="Calibri Light" pitchFamily="34" charset="0"/>
              </a:defRPr>
            </a:lvl6pPr>
            <a:lvl7pPr marL="1218893" algn="l" defTabSz="914169" rtl="0" fontAlgn="base">
              <a:lnSpc>
                <a:spcPct val="90000"/>
              </a:lnSpc>
              <a:spcBef>
                <a:spcPct val="0"/>
              </a:spcBef>
              <a:spcAft>
                <a:spcPct val="0"/>
              </a:spcAft>
              <a:defRPr sz="4400">
                <a:solidFill>
                  <a:schemeClr val="tx1"/>
                </a:solidFill>
                <a:latin typeface="Calibri Light" pitchFamily="34" charset="0"/>
              </a:defRPr>
            </a:lvl7pPr>
            <a:lvl8pPr marL="1828339" algn="l" defTabSz="914169" rtl="0" fontAlgn="base">
              <a:lnSpc>
                <a:spcPct val="90000"/>
              </a:lnSpc>
              <a:spcBef>
                <a:spcPct val="0"/>
              </a:spcBef>
              <a:spcAft>
                <a:spcPct val="0"/>
              </a:spcAft>
              <a:defRPr sz="4400">
                <a:solidFill>
                  <a:schemeClr val="tx1"/>
                </a:solidFill>
                <a:latin typeface="Calibri Light" pitchFamily="34" charset="0"/>
              </a:defRPr>
            </a:lvl8pPr>
            <a:lvl9pPr marL="2437786" algn="l" defTabSz="914169" rtl="0" fontAlgn="base">
              <a:lnSpc>
                <a:spcPct val="90000"/>
              </a:lnSpc>
              <a:spcBef>
                <a:spcPct val="0"/>
              </a:spcBef>
              <a:spcAft>
                <a:spcPct val="0"/>
              </a:spcAft>
              <a:defRPr sz="4400">
                <a:solidFill>
                  <a:schemeClr val="tx1"/>
                </a:solidFill>
                <a:latin typeface="Calibri Light" pitchFamily="34" charset="0"/>
              </a:defRPr>
            </a:lvl9pPr>
          </a:lstStyle>
          <a:p>
            <a:pPr algn="ctr">
              <a:defRPr/>
            </a:pPr>
            <a:r>
              <a:rPr lang="id-ID" sz="1500" b="1" dirty="0">
                <a:solidFill>
                  <a:schemeClr val="bg1"/>
                </a:solidFill>
                <a:effectLst>
                  <a:outerShdw blurRad="38100" dist="38100" dir="2700000" algn="tl">
                    <a:srgbClr val="000000">
                      <a:alpha val="43137"/>
                    </a:srgbClr>
                  </a:outerShdw>
                </a:effectLst>
                <a:ea typeface="ＭＳ Ｐゴシック" charset="0"/>
              </a:rPr>
              <a:t>PERPRES 50/2017 TTG STRATEGI NASIONAL PERLINDUNGAN KONSUMEN  MENYEBUTKAN ADA </a:t>
            </a:r>
            <a:r>
              <a:rPr lang="id-ID" sz="1500" b="1" dirty="0">
                <a:solidFill>
                  <a:schemeClr val="bg1"/>
                </a:solidFill>
                <a:effectLst>
                  <a:outerShdw blurRad="38100" dist="38100" dir="2700000" algn="tl">
                    <a:srgbClr val="000000">
                      <a:alpha val="43137"/>
                    </a:srgbClr>
                  </a:outerShdw>
                </a:effectLst>
                <a:latin typeface="+mn-lt"/>
                <a:ea typeface="ＭＳ Ｐゴシック" charset="0"/>
              </a:rPr>
              <a:t>9 </a:t>
            </a:r>
            <a:r>
              <a:rPr lang="sv-SE" sz="1500" b="1" dirty="0">
                <a:solidFill>
                  <a:schemeClr val="bg1"/>
                </a:solidFill>
                <a:effectLst>
                  <a:outerShdw blurRad="38100" dist="38100" dir="2700000" algn="tl">
                    <a:srgbClr val="000000">
                      <a:alpha val="43137"/>
                    </a:srgbClr>
                  </a:outerShdw>
                </a:effectLst>
                <a:latin typeface="+mn-lt"/>
                <a:ea typeface="ＭＳ Ｐゴシック" charset="0"/>
              </a:rPr>
              <a:t>S</a:t>
            </a:r>
            <a:r>
              <a:rPr lang="id-ID" sz="1500" b="1" dirty="0">
                <a:solidFill>
                  <a:schemeClr val="bg1"/>
                </a:solidFill>
                <a:effectLst>
                  <a:outerShdw blurRad="38100" dist="38100" dir="2700000" algn="tl">
                    <a:srgbClr val="000000">
                      <a:alpha val="43137"/>
                    </a:srgbClr>
                  </a:outerShdw>
                </a:effectLst>
                <a:latin typeface="+mn-lt"/>
                <a:ea typeface="ＭＳ Ｐゴシック" charset="0"/>
              </a:rPr>
              <a:t>EKTOR PRIORITAS PENGUATAN PERLINDUNGAN KONSUMEN</a:t>
            </a:r>
          </a:p>
        </p:txBody>
      </p:sp>
      <p:sp>
        <p:nvSpPr>
          <p:cNvPr id="9223" name="TextBox 6"/>
          <p:cNvSpPr txBox="1">
            <a:spLocks noChangeArrowheads="1"/>
          </p:cNvSpPr>
          <p:nvPr/>
        </p:nvSpPr>
        <p:spPr bwMode="auto">
          <a:xfrm>
            <a:off x="178594" y="1169194"/>
            <a:ext cx="880348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228" tIns="38614" rIns="77228" bIns="38614">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200" b="1">
                <a:solidFill>
                  <a:schemeClr val="bg1"/>
                </a:solidFill>
                <a:latin typeface="Arial" pitchFamily="34" charset="0"/>
              </a:rPr>
              <a:t>(Penentuan ke-</a:t>
            </a:r>
            <a:r>
              <a:rPr lang="en-US" altLang="id-ID" sz="1200" b="1">
                <a:solidFill>
                  <a:schemeClr val="bg1"/>
                </a:solidFill>
                <a:latin typeface="Arial" pitchFamily="34" charset="0"/>
              </a:rPr>
              <a:t>9</a:t>
            </a:r>
            <a:r>
              <a:rPr lang="id-ID" altLang="id-ID" sz="1200" b="1">
                <a:solidFill>
                  <a:schemeClr val="bg1"/>
                </a:solidFill>
                <a:latin typeface="Arial" pitchFamily="34" charset="0"/>
              </a:rPr>
              <a:t> sektor prioritas penguatan perlindungan konsumen ini didasarkan atas hasil survei, jumlah pengaduan, dan jumlah sengketa konsumen)</a:t>
            </a:r>
          </a:p>
        </p:txBody>
      </p:sp>
      <p:pic>
        <p:nvPicPr>
          <p:cNvPr id="922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870473"/>
            <a:ext cx="617935" cy="6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262063" y="1832372"/>
            <a:ext cx="1502569" cy="579834"/>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2381" fontAlgn="auto">
              <a:spcBef>
                <a:spcPts val="0"/>
              </a:spcBef>
              <a:spcAft>
                <a:spcPts val="0"/>
              </a:spcAft>
              <a:defRPr/>
            </a:pPr>
            <a:r>
              <a:rPr lang="en-US" b="1" dirty="0" err="1">
                <a:solidFill>
                  <a:srgbClr val="FFFF00"/>
                </a:solidFill>
              </a:rPr>
              <a:t>Obat</a:t>
            </a:r>
            <a:r>
              <a:rPr lang="en-US" b="1" dirty="0">
                <a:solidFill>
                  <a:srgbClr val="FFFF00"/>
                </a:solidFill>
              </a:rPr>
              <a:t>, </a:t>
            </a:r>
            <a:r>
              <a:rPr lang="id-ID" b="1" dirty="0">
                <a:solidFill>
                  <a:srgbClr val="FFFF00"/>
                </a:solidFill>
              </a:rPr>
              <a:t>Makanan dan Minuman</a:t>
            </a:r>
          </a:p>
        </p:txBody>
      </p:sp>
      <p:cxnSp>
        <p:nvCxnSpPr>
          <p:cNvPr id="12" name="Straight Connector 11"/>
          <p:cNvCxnSpPr/>
          <p:nvPr/>
        </p:nvCxnSpPr>
        <p:spPr>
          <a:xfrm flipH="1">
            <a:off x="907257" y="2524125"/>
            <a:ext cx="3572" cy="1616869"/>
          </a:xfrm>
          <a:prstGeom prst="line">
            <a:avLst/>
          </a:prstGeom>
          <a:ln w="571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922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00375"/>
            <a:ext cx="615554" cy="6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265635" y="3063479"/>
            <a:ext cx="1498997" cy="491728"/>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r>
              <a:rPr lang="id-ID" b="1" dirty="0">
                <a:solidFill>
                  <a:srgbClr val="FFFF00"/>
                </a:solidFill>
              </a:rPr>
              <a:t>Jasa Keuangan</a:t>
            </a:r>
          </a:p>
          <a:p>
            <a:pPr fontAlgn="auto">
              <a:spcBef>
                <a:spcPts val="0"/>
              </a:spcBef>
              <a:spcAft>
                <a:spcPts val="0"/>
              </a:spcAft>
              <a:defRPr/>
            </a:pPr>
            <a:r>
              <a:rPr lang="id-ID" sz="1100" dirty="0">
                <a:solidFill>
                  <a:srgbClr val="FFFF00"/>
                </a:solidFill>
              </a:rPr>
              <a:t>(Perbankan, Asuransi, Pembiayaan)</a:t>
            </a:r>
          </a:p>
        </p:txBody>
      </p:sp>
      <p:pic>
        <p:nvPicPr>
          <p:cNvPr id="922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4189810"/>
            <a:ext cx="617935"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184673" y="4350353"/>
            <a:ext cx="1768078" cy="49172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r>
              <a:rPr lang="id-ID" b="1" dirty="0">
                <a:solidFill>
                  <a:srgbClr val="FFFF00"/>
                </a:solidFill>
              </a:rPr>
              <a:t>Jasa Pelayanan Publik</a:t>
            </a:r>
          </a:p>
          <a:p>
            <a:pPr fontAlgn="auto">
              <a:spcBef>
                <a:spcPts val="0"/>
              </a:spcBef>
              <a:spcAft>
                <a:spcPts val="0"/>
              </a:spcAft>
              <a:defRPr/>
            </a:pPr>
            <a:r>
              <a:rPr lang="id-ID" sz="1100" dirty="0">
                <a:solidFill>
                  <a:srgbClr val="FFFF00"/>
                </a:solidFill>
              </a:rPr>
              <a:t>(Listrik, Air, Gas)</a:t>
            </a:r>
          </a:p>
        </p:txBody>
      </p:sp>
      <p:cxnSp>
        <p:nvCxnSpPr>
          <p:cNvPr id="17" name="Straight Connector 16"/>
          <p:cNvCxnSpPr/>
          <p:nvPr/>
        </p:nvCxnSpPr>
        <p:spPr>
          <a:xfrm flipH="1">
            <a:off x="1150144" y="4501754"/>
            <a:ext cx="1835944" cy="44053"/>
          </a:xfrm>
          <a:prstGeom prst="line">
            <a:avLst/>
          </a:prstGeom>
          <a:ln w="571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923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707" y="4143375"/>
            <a:ext cx="616744"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3645694" y="4157662"/>
            <a:ext cx="1419225" cy="49172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r>
              <a:rPr lang="en-US" b="1" dirty="0" err="1">
                <a:solidFill>
                  <a:srgbClr val="FFFF00"/>
                </a:solidFill>
              </a:rPr>
              <a:t>Jasa</a:t>
            </a:r>
            <a:r>
              <a:rPr lang="en-US" b="1" dirty="0">
                <a:solidFill>
                  <a:srgbClr val="FFFF00"/>
                </a:solidFill>
              </a:rPr>
              <a:t> </a:t>
            </a:r>
            <a:r>
              <a:rPr lang="en-US" b="1" dirty="0" err="1">
                <a:solidFill>
                  <a:srgbClr val="FFFF00"/>
                </a:solidFill>
              </a:rPr>
              <a:t>Layanan</a:t>
            </a:r>
            <a:r>
              <a:rPr lang="en-US" b="1" dirty="0">
                <a:solidFill>
                  <a:srgbClr val="FFFF00"/>
                </a:solidFill>
              </a:rPr>
              <a:t> </a:t>
            </a:r>
            <a:r>
              <a:rPr lang="en-US" b="1" dirty="0" err="1">
                <a:solidFill>
                  <a:srgbClr val="FFFF00"/>
                </a:solidFill>
              </a:rPr>
              <a:t>Kesehatan</a:t>
            </a:r>
            <a:endParaRPr lang="id-ID" b="1" dirty="0">
              <a:solidFill>
                <a:srgbClr val="FFFF00"/>
              </a:solidFill>
            </a:endParaRPr>
          </a:p>
        </p:txBody>
      </p:sp>
      <p:cxnSp>
        <p:nvCxnSpPr>
          <p:cNvPr id="20" name="Straight Connector 19"/>
          <p:cNvCxnSpPr/>
          <p:nvPr/>
        </p:nvCxnSpPr>
        <p:spPr>
          <a:xfrm flipH="1">
            <a:off x="3292078" y="2493169"/>
            <a:ext cx="3572" cy="1616869"/>
          </a:xfrm>
          <a:prstGeom prst="line">
            <a:avLst/>
          </a:prstGeom>
          <a:ln w="571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92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9666" y="3024188"/>
            <a:ext cx="617934" cy="6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3657600" y="3043237"/>
            <a:ext cx="1676400" cy="49172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r>
              <a:rPr lang="id-ID" b="1" dirty="0">
                <a:solidFill>
                  <a:srgbClr val="FFFF00"/>
                </a:solidFill>
              </a:rPr>
              <a:t>Jasa Transportasi</a:t>
            </a:r>
          </a:p>
        </p:txBody>
      </p:sp>
      <p:pic>
        <p:nvPicPr>
          <p:cNvPr id="9237"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6088" y="1870473"/>
            <a:ext cx="617935"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a:xfrm>
            <a:off x="3629025" y="1964198"/>
            <a:ext cx="1952625" cy="491728"/>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2381" fontAlgn="auto">
              <a:spcBef>
                <a:spcPts val="0"/>
              </a:spcBef>
              <a:spcAft>
                <a:spcPts val="0"/>
              </a:spcAft>
              <a:defRPr/>
            </a:pPr>
            <a:r>
              <a:rPr lang="id-ID" b="1" dirty="0">
                <a:solidFill>
                  <a:srgbClr val="FFFF00"/>
                </a:solidFill>
              </a:rPr>
              <a:t>Perumahan</a:t>
            </a:r>
            <a:r>
              <a:rPr lang="id-ID" b="1" dirty="0" smtClean="0">
                <a:solidFill>
                  <a:srgbClr val="FFFF00"/>
                </a:solidFill>
              </a:rPr>
              <a:t>/ Properti</a:t>
            </a:r>
            <a:endParaRPr lang="id-ID" b="1" dirty="0">
              <a:solidFill>
                <a:srgbClr val="FFFF00"/>
              </a:solidFill>
            </a:endParaRPr>
          </a:p>
        </p:txBody>
      </p:sp>
      <p:cxnSp>
        <p:nvCxnSpPr>
          <p:cNvPr id="25" name="Straight Connector 24"/>
          <p:cNvCxnSpPr/>
          <p:nvPr/>
        </p:nvCxnSpPr>
        <p:spPr>
          <a:xfrm flipH="1">
            <a:off x="3745707" y="2191941"/>
            <a:ext cx="1835944" cy="44053"/>
          </a:xfrm>
          <a:prstGeom prst="line">
            <a:avLst/>
          </a:prstGeom>
          <a:ln w="571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924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1181" y="1802607"/>
            <a:ext cx="617935" cy="6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6361510" y="1802606"/>
            <a:ext cx="1957388" cy="49172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r>
              <a:rPr lang="id-ID" b="1" dirty="0">
                <a:solidFill>
                  <a:srgbClr val="FFFF00"/>
                </a:solidFill>
              </a:rPr>
              <a:t>Jasa Telekomunikasi</a:t>
            </a:r>
          </a:p>
        </p:txBody>
      </p:sp>
      <p:cxnSp>
        <p:nvCxnSpPr>
          <p:cNvPr id="28" name="Straight Connector 27"/>
          <p:cNvCxnSpPr/>
          <p:nvPr/>
        </p:nvCxnSpPr>
        <p:spPr>
          <a:xfrm flipH="1">
            <a:off x="5972176" y="2524125"/>
            <a:ext cx="2381" cy="1616869"/>
          </a:xfrm>
          <a:prstGeom prst="line">
            <a:avLst/>
          </a:prstGeom>
          <a:ln w="571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9243"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6185" y="2957513"/>
            <a:ext cx="617934"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6265069" y="3000375"/>
            <a:ext cx="2053829" cy="49172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r>
              <a:rPr lang="id-ID" b="1" dirty="0">
                <a:solidFill>
                  <a:srgbClr val="FFFF00"/>
                </a:solidFill>
              </a:rPr>
              <a:t>Barang Tahan Lama</a:t>
            </a:r>
          </a:p>
          <a:p>
            <a:pPr fontAlgn="auto">
              <a:spcBef>
                <a:spcPts val="0"/>
              </a:spcBef>
              <a:spcAft>
                <a:spcPts val="0"/>
              </a:spcAft>
              <a:defRPr/>
            </a:pPr>
            <a:r>
              <a:rPr lang="id-ID" sz="1100" dirty="0">
                <a:solidFill>
                  <a:srgbClr val="FFFF00"/>
                </a:solidFill>
              </a:rPr>
              <a:t>(Elektronik, Kendaraan Bermotor)</a:t>
            </a:r>
          </a:p>
        </p:txBody>
      </p:sp>
      <p:pic>
        <p:nvPicPr>
          <p:cNvPr id="9245"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4766" y="4143375"/>
            <a:ext cx="617934"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31"/>
          <p:cNvSpPr/>
          <p:nvPr/>
        </p:nvSpPr>
        <p:spPr>
          <a:xfrm>
            <a:off x="6393656" y="4151710"/>
            <a:ext cx="1454944" cy="491728"/>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r>
              <a:rPr lang="id-ID" b="1" i="1" dirty="0">
                <a:solidFill>
                  <a:srgbClr val="FFFF00"/>
                </a:solidFill>
              </a:rPr>
              <a:t>e-Commerce</a:t>
            </a:r>
          </a:p>
        </p:txBody>
      </p:sp>
      <p:sp>
        <p:nvSpPr>
          <p:cNvPr id="9247" name="TextBox 13"/>
          <p:cNvSpPr txBox="1">
            <a:spLocks noChangeArrowheads="1"/>
          </p:cNvSpPr>
          <p:nvPr/>
        </p:nvSpPr>
        <p:spPr bwMode="auto">
          <a:xfrm>
            <a:off x="486966" y="1764507"/>
            <a:ext cx="254794" cy="346472"/>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1</a:t>
            </a:r>
          </a:p>
        </p:txBody>
      </p:sp>
      <p:sp>
        <p:nvSpPr>
          <p:cNvPr id="9248" name="TextBox 13"/>
          <p:cNvSpPr txBox="1">
            <a:spLocks noChangeArrowheads="1"/>
          </p:cNvSpPr>
          <p:nvPr/>
        </p:nvSpPr>
        <p:spPr bwMode="auto">
          <a:xfrm>
            <a:off x="467916" y="2919413"/>
            <a:ext cx="254794" cy="346472"/>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2</a:t>
            </a:r>
          </a:p>
        </p:txBody>
      </p:sp>
      <p:sp>
        <p:nvSpPr>
          <p:cNvPr id="9249" name="TextBox 13"/>
          <p:cNvSpPr txBox="1">
            <a:spLocks noChangeArrowheads="1"/>
          </p:cNvSpPr>
          <p:nvPr/>
        </p:nvSpPr>
        <p:spPr bwMode="auto">
          <a:xfrm>
            <a:off x="471488" y="4157663"/>
            <a:ext cx="254794" cy="346472"/>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3</a:t>
            </a:r>
          </a:p>
        </p:txBody>
      </p:sp>
      <p:sp>
        <p:nvSpPr>
          <p:cNvPr id="9250" name="TextBox 13"/>
          <p:cNvSpPr txBox="1">
            <a:spLocks noChangeArrowheads="1"/>
          </p:cNvSpPr>
          <p:nvPr/>
        </p:nvSpPr>
        <p:spPr bwMode="auto">
          <a:xfrm>
            <a:off x="2917032" y="4057651"/>
            <a:ext cx="254794" cy="346472"/>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4</a:t>
            </a:r>
          </a:p>
        </p:txBody>
      </p:sp>
      <p:sp>
        <p:nvSpPr>
          <p:cNvPr id="9251" name="TextBox 13"/>
          <p:cNvSpPr txBox="1">
            <a:spLocks noChangeArrowheads="1"/>
          </p:cNvSpPr>
          <p:nvPr/>
        </p:nvSpPr>
        <p:spPr bwMode="auto">
          <a:xfrm>
            <a:off x="2917032" y="2900363"/>
            <a:ext cx="254794" cy="346472"/>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5</a:t>
            </a:r>
          </a:p>
        </p:txBody>
      </p:sp>
      <p:sp>
        <p:nvSpPr>
          <p:cNvPr id="9252" name="TextBox 13"/>
          <p:cNvSpPr txBox="1">
            <a:spLocks noChangeArrowheads="1"/>
          </p:cNvSpPr>
          <p:nvPr/>
        </p:nvSpPr>
        <p:spPr bwMode="auto">
          <a:xfrm>
            <a:off x="2905125" y="1803798"/>
            <a:ext cx="254794" cy="345281"/>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6</a:t>
            </a:r>
          </a:p>
        </p:txBody>
      </p:sp>
      <p:sp>
        <p:nvSpPr>
          <p:cNvPr id="9253" name="TextBox 13"/>
          <p:cNvSpPr txBox="1">
            <a:spLocks noChangeArrowheads="1"/>
          </p:cNvSpPr>
          <p:nvPr/>
        </p:nvSpPr>
        <p:spPr bwMode="auto">
          <a:xfrm>
            <a:off x="5581650" y="1704976"/>
            <a:ext cx="254794" cy="346472"/>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7</a:t>
            </a:r>
          </a:p>
        </p:txBody>
      </p:sp>
      <p:sp>
        <p:nvSpPr>
          <p:cNvPr id="9254" name="TextBox 13"/>
          <p:cNvSpPr txBox="1">
            <a:spLocks noChangeArrowheads="1"/>
          </p:cNvSpPr>
          <p:nvPr/>
        </p:nvSpPr>
        <p:spPr bwMode="auto">
          <a:xfrm>
            <a:off x="5581650" y="2870598"/>
            <a:ext cx="254794" cy="345281"/>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8</a:t>
            </a:r>
          </a:p>
        </p:txBody>
      </p:sp>
      <p:sp>
        <p:nvSpPr>
          <p:cNvPr id="9255" name="TextBox 13"/>
          <p:cNvSpPr txBox="1">
            <a:spLocks noChangeArrowheads="1"/>
          </p:cNvSpPr>
          <p:nvPr/>
        </p:nvSpPr>
        <p:spPr bwMode="auto">
          <a:xfrm>
            <a:off x="5622132" y="4100513"/>
            <a:ext cx="254794" cy="346472"/>
          </a:xfrm>
          <a:prstGeom prst="rect">
            <a:avLst/>
          </a:prstGeom>
          <a:solidFill>
            <a:srgbClr val="00B0F0"/>
          </a:solidFill>
          <a:ln w="9525">
            <a:solidFill>
              <a:srgbClr val="000000"/>
            </a:solidFill>
            <a:miter lim="800000"/>
            <a:headEnd/>
            <a:tailEnd/>
          </a:ln>
        </p:spPr>
        <p:txBody>
          <a:bodyPr wrap="none"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1800" b="1">
                <a:solidFill>
                  <a:schemeClr val="bg1"/>
                </a:solidFill>
                <a:latin typeface="Calibri" pitchFamily="34" charset="0"/>
              </a:rPr>
              <a:t>9</a:t>
            </a:r>
          </a:p>
        </p:txBody>
      </p:sp>
    </p:spTree>
    <p:extLst>
      <p:ext uri="{BB962C8B-B14F-4D97-AF65-F5344CB8AC3E}">
        <p14:creationId xmlns:p14="http://schemas.microsoft.com/office/powerpoint/2010/main" val="300257308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tIns="34290" bIns="34290"/>
          <a:lstStyle/>
          <a:p>
            <a:pPr>
              <a:defRPr/>
            </a:pPr>
            <a:fld id="{97C3D0FE-F968-4624-AEB8-843D02AA33EC}" type="slidenum">
              <a:rPr lang="id-ID"/>
              <a:pPr>
                <a:defRPr/>
              </a:pPr>
              <a:t>13</a:t>
            </a:fld>
            <a:endParaRPr lang="id-ID"/>
          </a:p>
        </p:txBody>
      </p:sp>
      <p:sp>
        <p:nvSpPr>
          <p:cNvPr id="11" name="Rounded Rectangle 10"/>
          <p:cNvSpPr/>
          <p:nvPr/>
        </p:nvSpPr>
        <p:spPr>
          <a:xfrm>
            <a:off x="403623" y="992982"/>
            <a:ext cx="8336756" cy="398502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259556" indent="-257175" fontAlgn="auto">
              <a:spcBef>
                <a:spcPts val="0"/>
              </a:spcBef>
              <a:spcAft>
                <a:spcPts val="0"/>
              </a:spcAft>
              <a:buFontTx/>
              <a:buAutoNum type="arabicPeriod"/>
              <a:defRPr/>
            </a:pPr>
            <a:r>
              <a:rPr lang="id-ID" sz="2100" b="1" dirty="0">
                <a:solidFill>
                  <a:schemeClr val="bg1"/>
                </a:solidFill>
              </a:rPr>
              <a:t>Kementerian/Lembaga </a:t>
            </a:r>
            <a:r>
              <a:rPr lang="en-US" sz="2100" b="1" dirty="0" err="1">
                <a:solidFill>
                  <a:schemeClr val="bg1"/>
                </a:solidFill>
              </a:rPr>
              <a:t>Obat</a:t>
            </a:r>
            <a:r>
              <a:rPr lang="en-US" sz="2100" b="1" dirty="0">
                <a:solidFill>
                  <a:schemeClr val="bg1"/>
                </a:solidFill>
              </a:rPr>
              <a:t>, </a:t>
            </a:r>
            <a:r>
              <a:rPr lang="id-ID" sz="2100" b="1" dirty="0">
                <a:solidFill>
                  <a:schemeClr val="bg1"/>
                </a:solidFill>
              </a:rPr>
              <a:t>Makanan dan Minuman</a:t>
            </a:r>
          </a:p>
          <a:p>
            <a:pPr marL="259556" indent="-257175" fontAlgn="auto">
              <a:spcBef>
                <a:spcPts val="0"/>
              </a:spcBef>
              <a:spcAft>
                <a:spcPts val="0"/>
              </a:spcAft>
              <a:buFontTx/>
              <a:buAutoNum type="arabicPeriod"/>
              <a:defRPr/>
            </a:pPr>
            <a:r>
              <a:rPr lang="id-ID" sz="2100" b="1" dirty="0">
                <a:solidFill>
                  <a:schemeClr val="bg1"/>
                </a:solidFill>
              </a:rPr>
              <a:t>Kementerian/Lembaga Jasa Keuangan (Perbankan, Asuransi, Pembiayaan)</a:t>
            </a:r>
          </a:p>
          <a:p>
            <a:pPr marL="259556" indent="-257175" fontAlgn="auto">
              <a:spcBef>
                <a:spcPts val="0"/>
              </a:spcBef>
              <a:spcAft>
                <a:spcPts val="0"/>
              </a:spcAft>
              <a:buFontTx/>
              <a:buAutoNum type="arabicPeriod"/>
              <a:defRPr/>
            </a:pPr>
            <a:r>
              <a:rPr lang="id-ID" sz="2100" b="1" dirty="0">
                <a:solidFill>
                  <a:schemeClr val="bg1"/>
                </a:solidFill>
              </a:rPr>
              <a:t>Kementerian/Lembaga Jasa Pelayanan Publik (Listrik, Air, Gas)</a:t>
            </a:r>
          </a:p>
          <a:p>
            <a:pPr marL="259556" indent="-257175" fontAlgn="auto">
              <a:spcBef>
                <a:spcPts val="0"/>
              </a:spcBef>
              <a:spcAft>
                <a:spcPts val="0"/>
              </a:spcAft>
              <a:buFontTx/>
              <a:buAutoNum type="arabicPeriod"/>
              <a:defRPr/>
            </a:pPr>
            <a:r>
              <a:rPr lang="id-ID" sz="2100" b="1" dirty="0">
                <a:solidFill>
                  <a:schemeClr val="bg1"/>
                </a:solidFill>
              </a:rPr>
              <a:t>Kementerian/Lembaga </a:t>
            </a:r>
            <a:r>
              <a:rPr lang="en-US" sz="2100" b="1" dirty="0" err="1">
                <a:solidFill>
                  <a:schemeClr val="bg1"/>
                </a:solidFill>
              </a:rPr>
              <a:t>Jasa</a:t>
            </a:r>
            <a:r>
              <a:rPr lang="en-US" sz="2100" b="1" dirty="0">
                <a:solidFill>
                  <a:schemeClr val="bg1"/>
                </a:solidFill>
              </a:rPr>
              <a:t> </a:t>
            </a:r>
            <a:r>
              <a:rPr lang="en-US" sz="2100" b="1" dirty="0" err="1">
                <a:solidFill>
                  <a:schemeClr val="bg1"/>
                </a:solidFill>
              </a:rPr>
              <a:t>Layanan</a:t>
            </a:r>
            <a:r>
              <a:rPr lang="en-US" sz="2100" b="1" dirty="0">
                <a:solidFill>
                  <a:schemeClr val="bg1"/>
                </a:solidFill>
              </a:rPr>
              <a:t> </a:t>
            </a:r>
            <a:r>
              <a:rPr lang="en-US" sz="2100" b="1" dirty="0" err="1">
                <a:solidFill>
                  <a:schemeClr val="bg1"/>
                </a:solidFill>
              </a:rPr>
              <a:t>Kesehatan</a:t>
            </a:r>
            <a:endParaRPr lang="id-ID" sz="2100" b="1" dirty="0">
              <a:solidFill>
                <a:schemeClr val="bg1"/>
              </a:solidFill>
            </a:endParaRPr>
          </a:p>
          <a:p>
            <a:pPr marL="259556" indent="-257175" fontAlgn="auto">
              <a:spcBef>
                <a:spcPts val="0"/>
              </a:spcBef>
              <a:spcAft>
                <a:spcPts val="0"/>
              </a:spcAft>
              <a:buFontTx/>
              <a:buAutoNum type="arabicPeriod"/>
              <a:defRPr/>
            </a:pPr>
            <a:r>
              <a:rPr lang="id-ID" sz="2100" b="1" dirty="0">
                <a:solidFill>
                  <a:schemeClr val="bg1"/>
                </a:solidFill>
              </a:rPr>
              <a:t>Kementerian/Lembaga Jasa Transportasi</a:t>
            </a:r>
          </a:p>
          <a:p>
            <a:pPr marL="259556" indent="-257175" fontAlgn="auto">
              <a:spcBef>
                <a:spcPts val="0"/>
              </a:spcBef>
              <a:spcAft>
                <a:spcPts val="0"/>
              </a:spcAft>
              <a:buFontTx/>
              <a:buAutoNum type="arabicPeriod"/>
              <a:defRPr/>
            </a:pPr>
            <a:r>
              <a:rPr lang="id-ID" sz="2100" b="1" dirty="0">
                <a:solidFill>
                  <a:schemeClr val="bg1"/>
                </a:solidFill>
              </a:rPr>
              <a:t>Kementerian/Lembaga Perumahan/Properti</a:t>
            </a:r>
          </a:p>
          <a:p>
            <a:pPr marL="259556" indent="-257175" fontAlgn="auto">
              <a:spcBef>
                <a:spcPts val="0"/>
              </a:spcBef>
              <a:spcAft>
                <a:spcPts val="0"/>
              </a:spcAft>
              <a:buFontTx/>
              <a:buAutoNum type="arabicPeriod"/>
              <a:defRPr/>
            </a:pPr>
            <a:r>
              <a:rPr lang="id-ID" sz="2100" b="1" dirty="0">
                <a:solidFill>
                  <a:schemeClr val="bg1"/>
                </a:solidFill>
              </a:rPr>
              <a:t>Kementerian/Lembaga Jasa Telekomunikasi</a:t>
            </a:r>
          </a:p>
          <a:p>
            <a:pPr marL="259556" indent="-257175" fontAlgn="auto">
              <a:spcBef>
                <a:spcPts val="0"/>
              </a:spcBef>
              <a:spcAft>
                <a:spcPts val="0"/>
              </a:spcAft>
              <a:buFontTx/>
              <a:buAutoNum type="arabicPeriod"/>
              <a:defRPr/>
            </a:pPr>
            <a:r>
              <a:rPr lang="id-ID" sz="2100" b="1" dirty="0">
                <a:solidFill>
                  <a:schemeClr val="bg1"/>
                </a:solidFill>
              </a:rPr>
              <a:t>Kementerian/Lembaga Barang Tahan Lama (Elektronik, Kendaraan Bermotor)</a:t>
            </a:r>
          </a:p>
          <a:p>
            <a:pPr marL="259556" indent="-257175" fontAlgn="auto">
              <a:spcBef>
                <a:spcPts val="0"/>
              </a:spcBef>
              <a:spcAft>
                <a:spcPts val="0"/>
              </a:spcAft>
              <a:buFontTx/>
              <a:buAutoNum type="arabicPeriod"/>
              <a:defRPr/>
            </a:pPr>
            <a:r>
              <a:rPr lang="id-ID" sz="2100" b="1" dirty="0">
                <a:solidFill>
                  <a:schemeClr val="bg1"/>
                </a:solidFill>
              </a:rPr>
              <a:t>Kementerian/Lembaga </a:t>
            </a:r>
            <a:r>
              <a:rPr lang="id-ID" sz="2100" b="1" i="1" dirty="0">
                <a:solidFill>
                  <a:schemeClr val="bg1"/>
                </a:solidFill>
              </a:rPr>
              <a:t>e-Commerce</a:t>
            </a:r>
          </a:p>
        </p:txBody>
      </p:sp>
      <p:sp>
        <p:nvSpPr>
          <p:cNvPr id="29" name="Title 1"/>
          <p:cNvSpPr txBox="1">
            <a:spLocks/>
          </p:cNvSpPr>
          <p:nvPr/>
        </p:nvSpPr>
        <p:spPr bwMode="auto">
          <a:xfrm>
            <a:off x="-21431" y="384573"/>
            <a:ext cx="9144000" cy="502444"/>
          </a:xfrm>
          <a:prstGeom prst="rect">
            <a:avLst/>
          </a:prstGeom>
          <a:noFill/>
          <a:ln w="9525">
            <a:solidFill>
              <a:schemeClr val="tx1"/>
            </a:solidFill>
            <a:miter lim="800000"/>
            <a:headEnd/>
            <a:tailEnd/>
          </a:ln>
        </p:spPr>
        <p:txBody>
          <a:bodyPr lIns="62694" tIns="31346" rIns="62694" bIns="31346" anchor="ctr"/>
          <a:lstStyle>
            <a:lvl1pPr algn="l" defTabSz="914169"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169"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4169"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4169"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4169" rtl="0" eaLnBrk="0" fontAlgn="base" hangingPunct="0">
              <a:lnSpc>
                <a:spcPct val="90000"/>
              </a:lnSpc>
              <a:spcBef>
                <a:spcPct val="0"/>
              </a:spcBef>
              <a:spcAft>
                <a:spcPct val="0"/>
              </a:spcAft>
              <a:defRPr sz="4400">
                <a:solidFill>
                  <a:schemeClr val="tx1"/>
                </a:solidFill>
                <a:latin typeface="Calibri Light" pitchFamily="34" charset="0"/>
              </a:defRPr>
            </a:lvl5pPr>
            <a:lvl6pPr marL="609446" algn="l" defTabSz="914169" rtl="0" fontAlgn="base">
              <a:lnSpc>
                <a:spcPct val="90000"/>
              </a:lnSpc>
              <a:spcBef>
                <a:spcPct val="0"/>
              </a:spcBef>
              <a:spcAft>
                <a:spcPct val="0"/>
              </a:spcAft>
              <a:defRPr sz="4400">
                <a:solidFill>
                  <a:schemeClr val="tx1"/>
                </a:solidFill>
                <a:latin typeface="Calibri Light" pitchFamily="34" charset="0"/>
              </a:defRPr>
            </a:lvl6pPr>
            <a:lvl7pPr marL="1218893" algn="l" defTabSz="914169" rtl="0" fontAlgn="base">
              <a:lnSpc>
                <a:spcPct val="90000"/>
              </a:lnSpc>
              <a:spcBef>
                <a:spcPct val="0"/>
              </a:spcBef>
              <a:spcAft>
                <a:spcPct val="0"/>
              </a:spcAft>
              <a:defRPr sz="4400">
                <a:solidFill>
                  <a:schemeClr val="tx1"/>
                </a:solidFill>
                <a:latin typeface="Calibri Light" pitchFamily="34" charset="0"/>
              </a:defRPr>
            </a:lvl7pPr>
            <a:lvl8pPr marL="1828339" algn="l" defTabSz="914169" rtl="0" fontAlgn="base">
              <a:lnSpc>
                <a:spcPct val="90000"/>
              </a:lnSpc>
              <a:spcBef>
                <a:spcPct val="0"/>
              </a:spcBef>
              <a:spcAft>
                <a:spcPct val="0"/>
              </a:spcAft>
              <a:defRPr sz="4400">
                <a:solidFill>
                  <a:schemeClr val="tx1"/>
                </a:solidFill>
                <a:latin typeface="Calibri Light" pitchFamily="34" charset="0"/>
              </a:defRPr>
            </a:lvl8pPr>
            <a:lvl9pPr marL="2437786" algn="l" defTabSz="914169" rtl="0" fontAlgn="base">
              <a:lnSpc>
                <a:spcPct val="90000"/>
              </a:lnSpc>
              <a:spcBef>
                <a:spcPct val="0"/>
              </a:spcBef>
              <a:spcAft>
                <a:spcPct val="0"/>
              </a:spcAft>
              <a:defRPr sz="4400">
                <a:solidFill>
                  <a:schemeClr val="tx1"/>
                </a:solidFill>
                <a:latin typeface="Calibri Light" pitchFamily="34" charset="0"/>
              </a:defRPr>
            </a:lvl9pPr>
          </a:lstStyle>
          <a:p>
            <a:pPr algn="ctr">
              <a:defRPr/>
            </a:pPr>
            <a:r>
              <a:rPr lang="id-ID" sz="2100" b="1" dirty="0">
                <a:solidFill>
                  <a:srgbClr val="FFC000"/>
                </a:solidFill>
                <a:effectLst>
                  <a:outerShdw blurRad="38100" dist="38100" dir="2700000" algn="tl">
                    <a:srgbClr val="000000">
                      <a:alpha val="43137"/>
                    </a:srgbClr>
                  </a:outerShdw>
                </a:effectLst>
                <a:ea typeface="ＭＳ Ｐゴシック" charset="0"/>
              </a:rPr>
              <a:t>9 </a:t>
            </a:r>
            <a:r>
              <a:rPr lang="sv-SE" sz="2100" b="1" dirty="0">
                <a:solidFill>
                  <a:srgbClr val="FFC000"/>
                </a:solidFill>
                <a:effectLst>
                  <a:outerShdw blurRad="38100" dist="38100" dir="2700000" algn="tl">
                    <a:srgbClr val="000000">
                      <a:alpha val="43137"/>
                    </a:srgbClr>
                  </a:outerShdw>
                </a:effectLst>
                <a:ea typeface="ＭＳ Ｐゴシック" charset="0"/>
              </a:rPr>
              <a:t>S</a:t>
            </a:r>
            <a:r>
              <a:rPr lang="id-ID" sz="2100" b="1" dirty="0">
                <a:solidFill>
                  <a:srgbClr val="FFC000"/>
                </a:solidFill>
                <a:effectLst>
                  <a:outerShdw blurRad="38100" dist="38100" dir="2700000" algn="tl">
                    <a:srgbClr val="000000">
                      <a:alpha val="43137"/>
                    </a:srgbClr>
                  </a:outerShdw>
                </a:effectLst>
                <a:ea typeface="ＭＳ Ｐゴシック" charset="0"/>
              </a:rPr>
              <a:t>EKTOR PRIORITAS PENGUATAN PERLINDUNGAN KONSUMEN</a:t>
            </a:r>
          </a:p>
        </p:txBody>
      </p:sp>
      <p:sp>
        <p:nvSpPr>
          <p:cNvPr id="31" name="Title 1"/>
          <p:cNvSpPr txBox="1">
            <a:spLocks/>
          </p:cNvSpPr>
          <p:nvPr/>
        </p:nvSpPr>
        <p:spPr bwMode="auto">
          <a:xfrm>
            <a:off x="740569" y="136923"/>
            <a:ext cx="7768829" cy="307181"/>
          </a:xfrm>
          <a:prstGeom prst="rect">
            <a:avLst/>
          </a:prstGeom>
          <a:solidFill>
            <a:schemeClr val="accent1">
              <a:lumMod val="60000"/>
              <a:lumOff val="40000"/>
            </a:schemeClr>
          </a:solidFill>
          <a:ln w="9525">
            <a:noFill/>
            <a:miter lim="800000"/>
            <a:headEnd/>
            <a:tailEnd/>
          </a:ln>
        </p:spPr>
        <p:txBody>
          <a:bodyPr lIns="62694" tIns="31346" rIns="62694" bIns="31346" anchor="ctr"/>
          <a:lstStyle>
            <a:lvl1pPr algn="l" defTabSz="914169"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169"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4169"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4169"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4169" rtl="0" eaLnBrk="0" fontAlgn="base" hangingPunct="0">
              <a:lnSpc>
                <a:spcPct val="90000"/>
              </a:lnSpc>
              <a:spcBef>
                <a:spcPct val="0"/>
              </a:spcBef>
              <a:spcAft>
                <a:spcPct val="0"/>
              </a:spcAft>
              <a:defRPr sz="4400">
                <a:solidFill>
                  <a:schemeClr val="tx1"/>
                </a:solidFill>
                <a:latin typeface="Calibri Light" pitchFamily="34" charset="0"/>
              </a:defRPr>
            </a:lvl5pPr>
            <a:lvl6pPr marL="609446" algn="l" defTabSz="914169" rtl="0" fontAlgn="base">
              <a:lnSpc>
                <a:spcPct val="90000"/>
              </a:lnSpc>
              <a:spcBef>
                <a:spcPct val="0"/>
              </a:spcBef>
              <a:spcAft>
                <a:spcPct val="0"/>
              </a:spcAft>
              <a:defRPr sz="4400">
                <a:solidFill>
                  <a:schemeClr val="tx1"/>
                </a:solidFill>
                <a:latin typeface="Calibri Light" pitchFamily="34" charset="0"/>
              </a:defRPr>
            </a:lvl6pPr>
            <a:lvl7pPr marL="1218893" algn="l" defTabSz="914169" rtl="0" fontAlgn="base">
              <a:lnSpc>
                <a:spcPct val="90000"/>
              </a:lnSpc>
              <a:spcBef>
                <a:spcPct val="0"/>
              </a:spcBef>
              <a:spcAft>
                <a:spcPct val="0"/>
              </a:spcAft>
              <a:defRPr sz="4400">
                <a:solidFill>
                  <a:schemeClr val="tx1"/>
                </a:solidFill>
                <a:latin typeface="Calibri Light" pitchFamily="34" charset="0"/>
              </a:defRPr>
            </a:lvl7pPr>
            <a:lvl8pPr marL="1828339" algn="l" defTabSz="914169" rtl="0" fontAlgn="base">
              <a:lnSpc>
                <a:spcPct val="90000"/>
              </a:lnSpc>
              <a:spcBef>
                <a:spcPct val="0"/>
              </a:spcBef>
              <a:spcAft>
                <a:spcPct val="0"/>
              </a:spcAft>
              <a:defRPr sz="4400">
                <a:solidFill>
                  <a:schemeClr val="tx1"/>
                </a:solidFill>
                <a:latin typeface="Calibri Light" pitchFamily="34" charset="0"/>
              </a:defRPr>
            </a:lvl8pPr>
            <a:lvl9pPr marL="2437786" algn="l" defTabSz="914169" rtl="0" fontAlgn="base">
              <a:lnSpc>
                <a:spcPct val="90000"/>
              </a:lnSpc>
              <a:spcBef>
                <a:spcPct val="0"/>
              </a:spcBef>
              <a:spcAft>
                <a:spcPct val="0"/>
              </a:spcAft>
              <a:defRPr sz="4400">
                <a:solidFill>
                  <a:schemeClr val="tx1"/>
                </a:solidFill>
                <a:latin typeface="Calibri Light" pitchFamily="34" charset="0"/>
              </a:defRPr>
            </a:lvl9pPr>
          </a:lstStyle>
          <a:p>
            <a:pPr algn="ctr">
              <a:defRPr/>
            </a:pPr>
            <a:r>
              <a:rPr lang="id-ID" sz="1500" b="1" dirty="0">
                <a:solidFill>
                  <a:schemeClr val="bg1"/>
                </a:solidFill>
                <a:effectLst>
                  <a:outerShdw blurRad="38100" dist="38100" dir="2700000" algn="tl">
                    <a:srgbClr val="000000">
                      <a:alpha val="43137"/>
                    </a:srgbClr>
                  </a:outerShdw>
                </a:effectLst>
                <a:ea typeface="ＭＳ Ｐゴシック" charset="0"/>
              </a:rPr>
              <a:t>PERPRES 50/2017 TTG STRATEGI NASIONAL PERLINDUNGAN KONSUMEN</a:t>
            </a:r>
            <a:endParaRPr lang="id-ID" sz="1500" b="1" dirty="0">
              <a:solidFill>
                <a:schemeClr val="bg1"/>
              </a:solidFill>
              <a:effectLst>
                <a:outerShdw blurRad="38100" dist="38100" dir="2700000" algn="tl">
                  <a:srgbClr val="000000">
                    <a:alpha val="43137"/>
                  </a:srgbClr>
                </a:outerShdw>
              </a:effectLst>
              <a:latin typeface="+mn-lt"/>
              <a:ea typeface="ＭＳ Ｐゴシック" charset="0"/>
            </a:endParaRPr>
          </a:p>
        </p:txBody>
      </p:sp>
    </p:spTree>
    <p:extLst>
      <p:ext uri="{BB962C8B-B14F-4D97-AF65-F5344CB8AC3E}">
        <p14:creationId xmlns:p14="http://schemas.microsoft.com/office/powerpoint/2010/main" val="363582803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07244" y="635794"/>
            <a:ext cx="7500938" cy="1007269"/>
          </a:xfrm>
          <a:prstGeom prst="roundRect">
            <a:avLst>
              <a:gd name="adj" fmla="val 35164"/>
            </a:avLst>
          </a:prstGeom>
          <a:solidFill>
            <a:schemeClr val="bg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100" b="1" dirty="0">
                <a:solidFill>
                  <a:srgbClr val="FFFF00"/>
                </a:solidFill>
              </a:rPr>
              <a:t>KEDUDUKAN KONSUMEN DALAM PEREKONOMIAN LEMAH TAPI STRATEGIS</a:t>
            </a:r>
          </a:p>
        </p:txBody>
      </p:sp>
      <p:sp>
        <p:nvSpPr>
          <p:cNvPr id="36" name="Rounded Rectangle 35"/>
          <p:cNvSpPr/>
          <p:nvPr/>
        </p:nvSpPr>
        <p:spPr>
          <a:xfrm>
            <a:off x="785812" y="3600450"/>
            <a:ext cx="7500938" cy="1360885"/>
          </a:xfrm>
          <a:prstGeom prst="roundRect">
            <a:avLst>
              <a:gd name="adj" fmla="val 35164"/>
            </a:avLst>
          </a:prstGeom>
          <a:solidFill>
            <a:schemeClr val="bg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400" b="1" dirty="0">
                <a:solidFill>
                  <a:srgbClr val="FFFF00"/>
                </a:solidFill>
              </a:rPr>
              <a:t>KARENA KEBIJAKAN (POLITIK HUKUM) PERLINDUNGAN KONSUMEN DI INDONESIA </a:t>
            </a:r>
            <a:r>
              <a:rPr lang="id-ID" sz="2400" b="1" dirty="0" smtClean="0">
                <a:solidFill>
                  <a:srgbClr val="FFFF00"/>
                </a:solidFill>
              </a:rPr>
              <a:t>BELUM </a:t>
            </a:r>
            <a:r>
              <a:rPr lang="id-ID" sz="2400" b="1" dirty="0">
                <a:solidFill>
                  <a:srgbClr val="FFFF00"/>
                </a:solidFill>
              </a:rPr>
              <a:t>JELAS</a:t>
            </a:r>
          </a:p>
        </p:txBody>
      </p:sp>
      <p:sp>
        <p:nvSpPr>
          <p:cNvPr id="5" name="Rounded Rectangle 4"/>
          <p:cNvSpPr/>
          <p:nvPr/>
        </p:nvSpPr>
        <p:spPr>
          <a:xfrm>
            <a:off x="807244" y="2110979"/>
            <a:ext cx="7500938" cy="1026319"/>
          </a:xfrm>
          <a:prstGeom prst="roundRect">
            <a:avLst>
              <a:gd name="adj" fmla="val 35164"/>
            </a:avLst>
          </a:prstGeom>
          <a:solidFill>
            <a:schemeClr val="bg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100" b="1" dirty="0">
                <a:solidFill>
                  <a:srgbClr val="FFFF00"/>
                </a:solidFill>
              </a:rPr>
              <a:t>MENGAPA KEDUDUKAN KONSUMEN DALAM PEREKONOMIAN DI INDONESIA LEMAH</a:t>
            </a:r>
          </a:p>
        </p:txBody>
      </p:sp>
      <p:sp>
        <p:nvSpPr>
          <p:cNvPr id="6" name="Down Arrow 5"/>
          <p:cNvSpPr/>
          <p:nvPr/>
        </p:nvSpPr>
        <p:spPr>
          <a:xfrm>
            <a:off x="3450424" y="1672031"/>
            <a:ext cx="2214578" cy="432048"/>
          </a:xfrm>
          <a:prstGeom prst="downArrow">
            <a:avLst/>
          </a:prstGeom>
          <a:solidFill>
            <a:schemeClr val="bg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 name="Rectangle 4"/>
          <p:cNvSpPr>
            <a:spLocks noChangeArrowheads="1"/>
          </p:cNvSpPr>
          <p:nvPr/>
        </p:nvSpPr>
        <p:spPr bwMode="auto">
          <a:xfrm>
            <a:off x="-14288" y="14287"/>
            <a:ext cx="9144000" cy="473207"/>
          </a:xfrm>
          <a:prstGeom prst="rect">
            <a:avLst/>
          </a:prstGeom>
          <a:ln/>
        </p:spPr>
        <p:style>
          <a:lnRef idx="0">
            <a:schemeClr val="dk1"/>
          </a:lnRef>
          <a:fillRef idx="3">
            <a:schemeClr val="dk1"/>
          </a:fillRef>
          <a:effectRef idx="3">
            <a:schemeClr val="dk1"/>
          </a:effectRef>
          <a:fontRef idx="minor">
            <a:schemeClr val="lt1"/>
          </a:fontRef>
        </p:style>
        <p:txBody>
          <a:bodyPr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defRPr/>
            </a:pPr>
            <a:r>
              <a:rPr lang="id-ID" altLang="id-ID" sz="2600" b="1" dirty="0">
                <a:latin typeface="Calibri" pitchFamily="34" charset="0"/>
              </a:rPr>
              <a:t>KEBIJAKAN HUKUM </a:t>
            </a:r>
            <a:r>
              <a:rPr lang="id-ID" altLang="id-ID" sz="2600" b="1" dirty="0" smtClean="0">
                <a:latin typeface="Calibri" pitchFamily="34" charset="0"/>
              </a:rPr>
              <a:t>BELUM JELAS</a:t>
            </a:r>
            <a:endParaRPr lang="id-ID" altLang="id-ID" sz="2600" b="1" dirty="0">
              <a:latin typeface="Calibri" pitchFamily="34" charset="0"/>
            </a:endParaRPr>
          </a:p>
        </p:txBody>
      </p:sp>
      <p:sp>
        <p:nvSpPr>
          <p:cNvPr id="9" name="Rounded Rectangle 8"/>
          <p:cNvSpPr/>
          <p:nvPr/>
        </p:nvSpPr>
        <p:spPr>
          <a:xfrm>
            <a:off x="-64320" y="57151"/>
            <a:ext cx="660797" cy="400049"/>
          </a:xfrm>
          <a:prstGeom prst="roundRect">
            <a:avLst>
              <a:gd name="adj" fmla="val 50000"/>
            </a:avLst>
          </a:prstGeom>
          <a:solidFill>
            <a:srgbClr val="FF0000"/>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b="1" dirty="0">
                <a:effectLst>
                  <a:outerShdw blurRad="38100" dist="38100" dir="2700000" algn="tl">
                    <a:srgbClr val="000000">
                      <a:alpha val="43137"/>
                    </a:srgbClr>
                  </a:outerShdw>
                </a:effectLst>
              </a:rPr>
              <a:t>3</a:t>
            </a:r>
          </a:p>
        </p:txBody>
      </p:sp>
      <p:sp>
        <p:nvSpPr>
          <p:cNvPr id="10" name="Down Arrow 9"/>
          <p:cNvSpPr/>
          <p:nvPr/>
        </p:nvSpPr>
        <p:spPr>
          <a:xfrm>
            <a:off x="3428992" y="3154115"/>
            <a:ext cx="2214578" cy="432048"/>
          </a:xfrm>
          <a:prstGeom prst="downArrow">
            <a:avLst/>
          </a:prstGeom>
          <a:solidFill>
            <a:schemeClr val="bg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Tree>
    <p:extLst>
      <p:ext uri="{BB962C8B-B14F-4D97-AF65-F5344CB8AC3E}">
        <p14:creationId xmlns:p14="http://schemas.microsoft.com/office/powerpoint/2010/main" val="3274422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7187" y="910828"/>
            <a:ext cx="3929063" cy="2338388"/>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400" dirty="0">
                <a:solidFill>
                  <a:srgbClr val="FFFF00"/>
                </a:solidFill>
              </a:rPr>
              <a:t>POLITIK HUKUM PERLINDUNGAN KONSUMEN DI INDONESIA BELUM JELAS</a:t>
            </a:r>
            <a:endParaRPr lang="id-ID" sz="2400" dirty="0"/>
          </a:p>
        </p:txBody>
      </p:sp>
      <p:sp>
        <p:nvSpPr>
          <p:cNvPr id="6" name="Rounded Rectangle 5"/>
          <p:cNvSpPr/>
          <p:nvPr/>
        </p:nvSpPr>
        <p:spPr>
          <a:xfrm>
            <a:off x="4786312" y="160735"/>
            <a:ext cx="3929063" cy="1071563"/>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500" dirty="0"/>
              <a:t>RENCANA STRATEGI NASIONAL PERLINDUNGAN KONSUMEN</a:t>
            </a:r>
          </a:p>
          <a:p>
            <a:pPr algn="ctr">
              <a:defRPr/>
            </a:pPr>
            <a:r>
              <a:rPr lang="id-ID" sz="1500" dirty="0"/>
              <a:t>Belum dilaksanakan secara konsekuen</a:t>
            </a:r>
          </a:p>
        </p:txBody>
      </p:sp>
      <p:sp>
        <p:nvSpPr>
          <p:cNvPr id="7" name="Rounded Rectangle 6"/>
          <p:cNvSpPr/>
          <p:nvPr/>
        </p:nvSpPr>
        <p:spPr>
          <a:xfrm>
            <a:off x="4786312" y="1500188"/>
            <a:ext cx="3929063" cy="1125141"/>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500" dirty="0"/>
              <a:t>Belum ada </a:t>
            </a:r>
          </a:p>
          <a:p>
            <a:pPr algn="ctr">
              <a:defRPr/>
            </a:pPr>
            <a:r>
              <a:rPr lang="id-ID" sz="1500" dirty="0"/>
              <a:t>ANGGARAN PERLINDUNGAN KONSUMEN DALAM APBN</a:t>
            </a:r>
          </a:p>
        </p:txBody>
      </p:sp>
      <p:sp>
        <p:nvSpPr>
          <p:cNvPr id="8" name="Rounded Rectangle 7"/>
          <p:cNvSpPr/>
          <p:nvPr/>
        </p:nvSpPr>
        <p:spPr>
          <a:xfrm>
            <a:off x="4786312" y="2839641"/>
            <a:ext cx="3929063" cy="1408509"/>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500" dirty="0"/>
              <a:t>Belum terintegrasinya SISTEM PERLINDUNGAN KONSUMEN</a:t>
            </a:r>
          </a:p>
          <a:p>
            <a:pPr algn="ctr">
              <a:defRPr/>
            </a:pPr>
            <a:r>
              <a:rPr lang="id-ID" sz="1500" dirty="0"/>
              <a:t>(Kebijakan dan program antar </a:t>
            </a:r>
            <a:r>
              <a:rPr lang="id-ID" sz="1500" dirty="0" smtClean="0"/>
              <a:t>kementerian/lembaga, pusat, provinsi, kab/kota)</a:t>
            </a:r>
            <a:endParaRPr lang="id-ID" sz="1500" dirty="0"/>
          </a:p>
        </p:txBody>
      </p:sp>
      <p:cxnSp>
        <p:nvCxnSpPr>
          <p:cNvPr id="12" name="Straight Arrow Connector 11"/>
          <p:cNvCxnSpPr>
            <a:stCxn id="4" idx="3"/>
            <a:endCxn id="6" idx="1"/>
          </p:cNvCxnSpPr>
          <p:nvPr/>
        </p:nvCxnSpPr>
        <p:spPr>
          <a:xfrm flipV="1">
            <a:off x="4286250" y="696517"/>
            <a:ext cx="500063" cy="138350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7" idx="1"/>
          </p:cNvCxnSpPr>
          <p:nvPr/>
        </p:nvCxnSpPr>
        <p:spPr>
          <a:xfrm flipV="1">
            <a:off x="4286250" y="2062163"/>
            <a:ext cx="500063" cy="178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8" idx="1"/>
          </p:cNvCxnSpPr>
          <p:nvPr/>
        </p:nvCxnSpPr>
        <p:spPr>
          <a:xfrm>
            <a:off x="4286250" y="2080022"/>
            <a:ext cx="500062" cy="146387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41049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7187" y="1144191"/>
            <a:ext cx="3929063" cy="2338388"/>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3300" dirty="0"/>
              <a:t>Sistem Perlindungan Konsumen</a:t>
            </a:r>
          </a:p>
        </p:txBody>
      </p:sp>
      <p:sp>
        <p:nvSpPr>
          <p:cNvPr id="6" name="Rounded Rectangle 5"/>
          <p:cNvSpPr/>
          <p:nvPr/>
        </p:nvSpPr>
        <p:spPr>
          <a:xfrm>
            <a:off x="4786312" y="482204"/>
            <a:ext cx="3929063" cy="910828"/>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100" dirty="0"/>
              <a:t>KULTUR</a:t>
            </a:r>
          </a:p>
        </p:txBody>
      </p:sp>
      <p:sp>
        <p:nvSpPr>
          <p:cNvPr id="7" name="Rounded Rectangle 6"/>
          <p:cNvSpPr/>
          <p:nvPr/>
        </p:nvSpPr>
        <p:spPr>
          <a:xfrm>
            <a:off x="4786312" y="1787129"/>
            <a:ext cx="3929063" cy="998934"/>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100" dirty="0"/>
              <a:t>STRUKTUR</a:t>
            </a:r>
          </a:p>
        </p:txBody>
      </p:sp>
      <p:sp>
        <p:nvSpPr>
          <p:cNvPr id="8" name="Rounded Rectangle 7"/>
          <p:cNvSpPr/>
          <p:nvPr/>
        </p:nvSpPr>
        <p:spPr>
          <a:xfrm>
            <a:off x="4786312" y="3126582"/>
            <a:ext cx="3929063" cy="998935"/>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100" dirty="0"/>
              <a:t>SUBSTANSI</a:t>
            </a:r>
          </a:p>
        </p:txBody>
      </p:sp>
      <p:cxnSp>
        <p:nvCxnSpPr>
          <p:cNvPr id="12" name="Straight Arrow Connector 11"/>
          <p:cNvCxnSpPr>
            <a:stCxn id="4" idx="3"/>
            <a:endCxn id="6" idx="1"/>
          </p:cNvCxnSpPr>
          <p:nvPr/>
        </p:nvCxnSpPr>
        <p:spPr>
          <a:xfrm flipV="1">
            <a:off x="4286250" y="937022"/>
            <a:ext cx="500063" cy="13763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7" idx="1"/>
          </p:cNvCxnSpPr>
          <p:nvPr/>
        </p:nvCxnSpPr>
        <p:spPr>
          <a:xfrm flipV="1">
            <a:off x="4286250" y="2286000"/>
            <a:ext cx="500063" cy="2738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8" idx="1"/>
          </p:cNvCxnSpPr>
          <p:nvPr/>
        </p:nvCxnSpPr>
        <p:spPr>
          <a:xfrm>
            <a:off x="4286250" y="2313385"/>
            <a:ext cx="500063" cy="131206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78407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5750" y="964406"/>
            <a:ext cx="3000375" cy="3696891"/>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400" dirty="0"/>
              <a:t>Sistem Perlindungan Konsumen Belum Terintegrasi/ Masih Parsial</a:t>
            </a:r>
          </a:p>
        </p:txBody>
      </p:sp>
      <p:sp>
        <p:nvSpPr>
          <p:cNvPr id="6" name="Rounded Rectangle 5"/>
          <p:cNvSpPr/>
          <p:nvPr/>
        </p:nvSpPr>
        <p:spPr>
          <a:xfrm>
            <a:off x="3786188" y="2893219"/>
            <a:ext cx="4286250" cy="482204"/>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PERATURAN PERUNDANGAN </a:t>
            </a:r>
          </a:p>
        </p:txBody>
      </p:sp>
      <p:sp>
        <p:nvSpPr>
          <p:cNvPr id="7" name="Rounded Rectangle 6"/>
          <p:cNvSpPr/>
          <p:nvPr/>
        </p:nvSpPr>
        <p:spPr>
          <a:xfrm>
            <a:off x="3786188" y="3482579"/>
            <a:ext cx="4286250" cy="482203"/>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SARANA/ PRASARANA</a:t>
            </a:r>
          </a:p>
        </p:txBody>
      </p:sp>
      <p:sp>
        <p:nvSpPr>
          <p:cNvPr id="8" name="Rounded Rectangle 7"/>
          <p:cNvSpPr/>
          <p:nvPr/>
        </p:nvSpPr>
        <p:spPr>
          <a:xfrm>
            <a:off x="3786187" y="4018360"/>
            <a:ext cx="4357688" cy="428625"/>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APARAT</a:t>
            </a:r>
          </a:p>
        </p:txBody>
      </p:sp>
      <p:cxnSp>
        <p:nvCxnSpPr>
          <p:cNvPr id="12" name="Straight Arrow Connector 11"/>
          <p:cNvCxnSpPr>
            <a:stCxn id="4" idx="3"/>
            <a:endCxn id="6" idx="1"/>
          </p:cNvCxnSpPr>
          <p:nvPr/>
        </p:nvCxnSpPr>
        <p:spPr>
          <a:xfrm>
            <a:off x="3286125" y="2813448"/>
            <a:ext cx="500063" cy="32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7" idx="1"/>
          </p:cNvCxnSpPr>
          <p:nvPr/>
        </p:nvCxnSpPr>
        <p:spPr>
          <a:xfrm>
            <a:off x="3286125" y="2813448"/>
            <a:ext cx="500063" cy="91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8" idx="1"/>
          </p:cNvCxnSpPr>
          <p:nvPr/>
        </p:nvCxnSpPr>
        <p:spPr>
          <a:xfrm>
            <a:off x="3286125" y="2813447"/>
            <a:ext cx="500063" cy="1419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786187" y="4554142"/>
            <a:ext cx="4357688" cy="535781"/>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BUDAYA HUKUM MASYARAKAT</a:t>
            </a:r>
          </a:p>
        </p:txBody>
      </p:sp>
      <p:sp>
        <p:nvSpPr>
          <p:cNvPr id="10" name="Rounded Rectangle 9"/>
          <p:cNvSpPr/>
          <p:nvPr/>
        </p:nvSpPr>
        <p:spPr>
          <a:xfrm>
            <a:off x="3786188" y="53579"/>
            <a:ext cx="4143375" cy="482203"/>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INFORMASI/ SOSIALISASI</a:t>
            </a:r>
          </a:p>
        </p:txBody>
      </p:sp>
      <p:cxnSp>
        <p:nvCxnSpPr>
          <p:cNvPr id="16" name="Straight Arrow Connector 15"/>
          <p:cNvCxnSpPr>
            <a:stCxn id="4" idx="3"/>
            <a:endCxn id="9" idx="1"/>
          </p:cNvCxnSpPr>
          <p:nvPr/>
        </p:nvCxnSpPr>
        <p:spPr>
          <a:xfrm>
            <a:off x="3286125" y="2813447"/>
            <a:ext cx="500063" cy="2008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a:endCxn id="10" idx="1"/>
          </p:cNvCxnSpPr>
          <p:nvPr/>
        </p:nvCxnSpPr>
        <p:spPr>
          <a:xfrm flipV="1">
            <a:off x="3286125" y="294084"/>
            <a:ext cx="500063" cy="251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786188" y="642937"/>
            <a:ext cx="4143375" cy="463154"/>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PENGAWASAN</a:t>
            </a:r>
          </a:p>
        </p:txBody>
      </p:sp>
      <p:sp>
        <p:nvSpPr>
          <p:cNvPr id="18" name="Rounded Rectangle 17"/>
          <p:cNvSpPr/>
          <p:nvPr/>
        </p:nvSpPr>
        <p:spPr>
          <a:xfrm>
            <a:off x="3786187" y="1232297"/>
            <a:ext cx="4214813" cy="482203"/>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PEMBINAAN</a:t>
            </a:r>
          </a:p>
        </p:txBody>
      </p:sp>
      <p:sp>
        <p:nvSpPr>
          <p:cNvPr id="32" name="Rounded Rectangle 31"/>
          <p:cNvSpPr/>
          <p:nvPr/>
        </p:nvSpPr>
        <p:spPr>
          <a:xfrm>
            <a:off x="3786187" y="1821656"/>
            <a:ext cx="4214813" cy="482204"/>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PENEGAKAN HUKUM</a:t>
            </a:r>
          </a:p>
        </p:txBody>
      </p:sp>
      <p:sp>
        <p:nvSpPr>
          <p:cNvPr id="33" name="Rounded Rectangle 32"/>
          <p:cNvSpPr/>
          <p:nvPr/>
        </p:nvSpPr>
        <p:spPr>
          <a:xfrm>
            <a:off x="3786187" y="2357437"/>
            <a:ext cx="4214813" cy="482204"/>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r">
              <a:defRPr/>
            </a:pPr>
            <a:r>
              <a:rPr lang="id-ID" sz="1700" dirty="0"/>
              <a:t>EVALUASI KEBIJAKAN</a:t>
            </a:r>
          </a:p>
        </p:txBody>
      </p:sp>
      <p:cxnSp>
        <p:nvCxnSpPr>
          <p:cNvPr id="34" name="Straight Arrow Connector 33"/>
          <p:cNvCxnSpPr>
            <a:stCxn id="4" idx="3"/>
            <a:endCxn id="15" idx="1"/>
          </p:cNvCxnSpPr>
          <p:nvPr/>
        </p:nvCxnSpPr>
        <p:spPr>
          <a:xfrm flipV="1">
            <a:off x="3286125" y="875110"/>
            <a:ext cx="500063" cy="1938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3"/>
            <a:endCxn id="18" idx="1"/>
          </p:cNvCxnSpPr>
          <p:nvPr/>
        </p:nvCxnSpPr>
        <p:spPr>
          <a:xfrm flipV="1">
            <a:off x="3286125" y="1472804"/>
            <a:ext cx="500063" cy="1340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 idx="3"/>
            <a:endCxn id="32" idx="1"/>
          </p:cNvCxnSpPr>
          <p:nvPr/>
        </p:nvCxnSpPr>
        <p:spPr>
          <a:xfrm flipV="1">
            <a:off x="3286125" y="2062163"/>
            <a:ext cx="500063" cy="751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3"/>
            <a:endCxn id="33" idx="1"/>
          </p:cNvCxnSpPr>
          <p:nvPr/>
        </p:nvCxnSpPr>
        <p:spPr>
          <a:xfrm flipV="1">
            <a:off x="3286125" y="2599135"/>
            <a:ext cx="500063"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3786187" y="53579"/>
            <a:ext cx="633413" cy="482203"/>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a:t>
            </a:r>
          </a:p>
        </p:txBody>
      </p:sp>
      <p:sp>
        <p:nvSpPr>
          <p:cNvPr id="47" name="Rounded Rectangle 46"/>
          <p:cNvSpPr/>
          <p:nvPr/>
        </p:nvSpPr>
        <p:spPr>
          <a:xfrm>
            <a:off x="3786187" y="642937"/>
            <a:ext cx="633413" cy="482204"/>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2</a:t>
            </a:r>
          </a:p>
        </p:txBody>
      </p:sp>
      <p:sp>
        <p:nvSpPr>
          <p:cNvPr id="48" name="Rounded Rectangle 47"/>
          <p:cNvSpPr/>
          <p:nvPr/>
        </p:nvSpPr>
        <p:spPr>
          <a:xfrm>
            <a:off x="3786187" y="1232297"/>
            <a:ext cx="633413" cy="482203"/>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3</a:t>
            </a:r>
          </a:p>
        </p:txBody>
      </p:sp>
      <p:sp>
        <p:nvSpPr>
          <p:cNvPr id="49" name="Rounded Rectangle 48"/>
          <p:cNvSpPr/>
          <p:nvPr/>
        </p:nvSpPr>
        <p:spPr>
          <a:xfrm>
            <a:off x="3786187" y="1821656"/>
            <a:ext cx="633413" cy="482204"/>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4</a:t>
            </a:r>
          </a:p>
        </p:txBody>
      </p:sp>
      <p:sp>
        <p:nvSpPr>
          <p:cNvPr id="50" name="Rounded Rectangle 49"/>
          <p:cNvSpPr/>
          <p:nvPr/>
        </p:nvSpPr>
        <p:spPr>
          <a:xfrm>
            <a:off x="3786187" y="2357437"/>
            <a:ext cx="633413" cy="482204"/>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5</a:t>
            </a:r>
          </a:p>
        </p:txBody>
      </p:sp>
      <p:sp>
        <p:nvSpPr>
          <p:cNvPr id="51" name="Rounded Rectangle 50"/>
          <p:cNvSpPr/>
          <p:nvPr/>
        </p:nvSpPr>
        <p:spPr>
          <a:xfrm>
            <a:off x="3786187" y="2893219"/>
            <a:ext cx="633413" cy="482204"/>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6</a:t>
            </a:r>
          </a:p>
        </p:txBody>
      </p:sp>
      <p:sp>
        <p:nvSpPr>
          <p:cNvPr id="52" name="Rounded Rectangle 51"/>
          <p:cNvSpPr/>
          <p:nvPr/>
        </p:nvSpPr>
        <p:spPr>
          <a:xfrm>
            <a:off x="3786187" y="3482579"/>
            <a:ext cx="633413" cy="482203"/>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7</a:t>
            </a:r>
          </a:p>
        </p:txBody>
      </p:sp>
      <p:sp>
        <p:nvSpPr>
          <p:cNvPr id="54" name="Rounded Rectangle 53"/>
          <p:cNvSpPr/>
          <p:nvPr/>
        </p:nvSpPr>
        <p:spPr>
          <a:xfrm>
            <a:off x="3786187" y="3964781"/>
            <a:ext cx="633413" cy="482204"/>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8</a:t>
            </a:r>
          </a:p>
        </p:txBody>
      </p:sp>
      <p:sp>
        <p:nvSpPr>
          <p:cNvPr id="55" name="Rounded Rectangle 54"/>
          <p:cNvSpPr/>
          <p:nvPr/>
        </p:nvSpPr>
        <p:spPr>
          <a:xfrm>
            <a:off x="3786187" y="4554141"/>
            <a:ext cx="633413" cy="482203"/>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9</a:t>
            </a:r>
          </a:p>
        </p:txBody>
      </p:sp>
    </p:spTree>
    <p:extLst>
      <p:ext uri="{BB962C8B-B14F-4D97-AF65-F5344CB8AC3E}">
        <p14:creationId xmlns:p14="http://schemas.microsoft.com/office/powerpoint/2010/main" val="342032259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5750" y="964406"/>
            <a:ext cx="3000375" cy="3696891"/>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2400" dirty="0"/>
              <a:t>Sistem Perlindungan Konsumen Belum Terintegrasi/ Masih Parsial</a:t>
            </a:r>
          </a:p>
        </p:txBody>
      </p:sp>
      <p:sp>
        <p:nvSpPr>
          <p:cNvPr id="6" name="Rounded Rectangle 5"/>
          <p:cNvSpPr/>
          <p:nvPr/>
        </p:nvSpPr>
        <p:spPr>
          <a:xfrm>
            <a:off x="3786187" y="321469"/>
            <a:ext cx="2643188" cy="696516"/>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dirty="0"/>
              <a:t>HUKUM</a:t>
            </a:r>
          </a:p>
        </p:txBody>
      </p:sp>
      <p:sp>
        <p:nvSpPr>
          <p:cNvPr id="7" name="Rounded Rectangle 6"/>
          <p:cNvSpPr/>
          <p:nvPr/>
        </p:nvSpPr>
        <p:spPr>
          <a:xfrm>
            <a:off x="3786188" y="1285875"/>
            <a:ext cx="2714625" cy="696516"/>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dirty="0"/>
              <a:t>SARANA/ PRASARANA</a:t>
            </a:r>
          </a:p>
        </p:txBody>
      </p:sp>
      <p:sp>
        <p:nvSpPr>
          <p:cNvPr id="8" name="Rounded Rectangle 7"/>
          <p:cNvSpPr/>
          <p:nvPr/>
        </p:nvSpPr>
        <p:spPr>
          <a:xfrm>
            <a:off x="3786187" y="2196703"/>
            <a:ext cx="2786063" cy="642938"/>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dirty="0"/>
              <a:t>APARAT</a:t>
            </a:r>
          </a:p>
        </p:txBody>
      </p:sp>
      <p:cxnSp>
        <p:nvCxnSpPr>
          <p:cNvPr id="12" name="Straight Arrow Connector 11"/>
          <p:cNvCxnSpPr>
            <a:stCxn id="4" idx="3"/>
            <a:endCxn id="6" idx="1"/>
          </p:cNvCxnSpPr>
          <p:nvPr/>
        </p:nvCxnSpPr>
        <p:spPr>
          <a:xfrm flipV="1">
            <a:off x="3286125" y="669131"/>
            <a:ext cx="500063" cy="21443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7" idx="1"/>
          </p:cNvCxnSpPr>
          <p:nvPr/>
        </p:nvCxnSpPr>
        <p:spPr>
          <a:xfrm flipV="1">
            <a:off x="3286125" y="1633538"/>
            <a:ext cx="500063" cy="117991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8" idx="1"/>
          </p:cNvCxnSpPr>
          <p:nvPr/>
        </p:nvCxnSpPr>
        <p:spPr>
          <a:xfrm flipV="1">
            <a:off x="3286125" y="2518172"/>
            <a:ext cx="500063" cy="2952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786187" y="3053954"/>
            <a:ext cx="2786063" cy="750094"/>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dirty="0"/>
              <a:t>BUDAYA HUKUM MASYARAKAT</a:t>
            </a:r>
          </a:p>
        </p:txBody>
      </p:sp>
      <p:sp>
        <p:nvSpPr>
          <p:cNvPr id="10" name="Rounded Rectangle 9"/>
          <p:cNvSpPr/>
          <p:nvPr/>
        </p:nvSpPr>
        <p:spPr>
          <a:xfrm>
            <a:off x="3786187" y="4037410"/>
            <a:ext cx="2786063" cy="731044"/>
          </a:xfrm>
          <a:prstGeom prst="roundRect">
            <a:avLst>
              <a:gd name="adj" fmla="val 35164"/>
            </a:avLst>
          </a:prstGeom>
          <a:solidFill>
            <a:schemeClr val="bg1">
              <a:lumMod val="95000"/>
              <a:lumOff val="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dirty="0"/>
              <a:t>INFORMASI/ SOSIALISASI</a:t>
            </a:r>
          </a:p>
        </p:txBody>
      </p:sp>
      <p:cxnSp>
        <p:nvCxnSpPr>
          <p:cNvPr id="16" name="Straight Arrow Connector 15"/>
          <p:cNvCxnSpPr>
            <a:stCxn id="4" idx="3"/>
            <a:endCxn id="9" idx="1"/>
          </p:cNvCxnSpPr>
          <p:nvPr/>
        </p:nvCxnSpPr>
        <p:spPr>
          <a:xfrm>
            <a:off x="3286125" y="2813448"/>
            <a:ext cx="500063" cy="61555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a:endCxn id="10" idx="1"/>
          </p:cNvCxnSpPr>
          <p:nvPr/>
        </p:nvCxnSpPr>
        <p:spPr>
          <a:xfrm>
            <a:off x="3286125" y="2813447"/>
            <a:ext cx="500063" cy="15894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43750" y="750094"/>
            <a:ext cx="1785938" cy="3624263"/>
          </a:xfrm>
          <a:prstGeom prst="rect">
            <a:avLst/>
          </a:prstGeom>
          <a:solidFill>
            <a:schemeClr val="bg1">
              <a:lumMod val="95000"/>
              <a:lumOff val="5000"/>
            </a:schemeClr>
          </a:solidFill>
          <a:ln>
            <a:solidFill>
              <a:schemeClr val="bg1"/>
            </a:solidFill>
          </a:ln>
        </p:spPr>
        <p:txBody>
          <a:bodyPr lIns="68580" tIns="34290" rIns="68580" bIns="34290">
            <a:spAutoFit/>
          </a:bodyPr>
          <a:lstStyle/>
          <a:p>
            <a:pPr algn="ctr">
              <a:defRPr/>
            </a:pPr>
            <a:r>
              <a:rPr lang="id-ID" sz="2100" dirty="0">
                <a:cs typeface="Arial" charset="0"/>
              </a:rPr>
              <a:t>Baik secara hirarkis,  antara pusat dan daerah, maupun antara instansi/ lembaga terkait (koordinasi lemah)</a:t>
            </a:r>
          </a:p>
        </p:txBody>
      </p:sp>
      <p:sp>
        <p:nvSpPr>
          <p:cNvPr id="71" name="Right Brace 70"/>
          <p:cNvSpPr/>
          <p:nvPr/>
        </p:nvSpPr>
        <p:spPr>
          <a:xfrm>
            <a:off x="6215062" y="160735"/>
            <a:ext cx="785813" cy="4822031"/>
          </a:xfrm>
          <a:prstGeom prst="rightBrace">
            <a:avLst>
              <a:gd name="adj1" fmla="val 21461"/>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id-ID"/>
          </a:p>
        </p:txBody>
      </p:sp>
    </p:spTree>
    <p:extLst>
      <p:ext uri="{BB962C8B-B14F-4D97-AF65-F5344CB8AC3E}">
        <p14:creationId xmlns:p14="http://schemas.microsoft.com/office/powerpoint/2010/main" val="411643336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685800" y="1352550"/>
            <a:ext cx="3581400" cy="2438400"/>
          </a:xfrm>
          <a:prstGeom prst="rightArrowCallou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endParaRPr lang="id-ID" sz="2400" b="1" dirty="0">
              <a:effectLst>
                <a:outerShdw blurRad="38100" dist="38100" dir="2700000" algn="tl">
                  <a:srgbClr val="000000">
                    <a:alpha val="43137"/>
                  </a:srgbClr>
                </a:outerShdw>
              </a:effectLst>
            </a:endParaRPr>
          </a:p>
        </p:txBody>
      </p:sp>
      <p:sp>
        <p:nvSpPr>
          <p:cNvPr id="3" name="Rectangle 2"/>
          <p:cNvSpPr/>
          <p:nvPr/>
        </p:nvSpPr>
        <p:spPr>
          <a:xfrm>
            <a:off x="685800" y="1857911"/>
            <a:ext cx="2362200" cy="1323439"/>
          </a:xfrm>
          <a:prstGeom prst="rect">
            <a:avLst/>
          </a:prstGeom>
        </p:spPr>
        <p:txBody>
          <a:bodyPr wrap="square">
            <a:spAutoFit/>
          </a:bodyPr>
          <a:lstStyle/>
          <a:p>
            <a:pPr algn="ctr"/>
            <a:r>
              <a:rPr lang="id-ID" sz="2000" b="1" dirty="0">
                <a:solidFill>
                  <a:srgbClr val="FFFF00"/>
                </a:solidFill>
                <a:effectLst>
                  <a:outerShdw blurRad="38100" dist="38100" dir="2700000" algn="tl">
                    <a:srgbClr val="000000">
                      <a:alpha val="43137"/>
                    </a:srgbClr>
                  </a:outerShdw>
                </a:effectLst>
                <a:latin typeface="Bookman Old Style" panose="02050604050505020204" pitchFamily="18" charset="0"/>
              </a:rPr>
              <a:t>POLITIK HUKUM PERLINDUNGAN KONSUMEN </a:t>
            </a:r>
            <a:endParaRPr lang="id-ID" sz="2000" b="1" dirty="0">
              <a:effectLst>
                <a:outerShdw blurRad="38100" dist="38100" dir="2700000" algn="tl">
                  <a:srgbClr val="000000">
                    <a:alpha val="43137"/>
                  </a:srgbClr>
                </a:outerShdw>
              </a:effectLst>
              <a:latin typeface="Bookman Old Style" panose="02050604050505020204" pitchFamily="18" charset="0"/>
            </a:endParaRPr>
          </a:p>
        </p:txBody>
      </p:sp>
      <p:sp>
        <p:nvSpPr>
          <p:cNvPr id="5" name="Rounded Rectangle 4"/>
          <p:cNvSpPr/>
          <p:nvPr/>
        </p:nvSpPr>
        <p:spPr>
          <a:xfrm>
            <a:off x="4419600" y="1047750"/>
            <a:ext cx="3929063" cy="2819400"/>
          </a:xfrm>
          <a:prstGeom prst="roundRect">
            <a:avLst>
              <a:gd name="adj" fmla="val 35164"/>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lIns="68580" tIns="34290" rIns="68580" bIns="34290"/>
          <a:lstStyle/>
          <a:p>
            <a:pPr algn="ctr">
              <a:defRPr/>
            </a:pPr>
            <a:r>
              <a:rPr lang="id-ID" sz="2000" b="1" dirty="0" smtClean="0">
                <a:cs typeface="Arial" charset="0"/>
              </a:rPr>
              <a:t>Pemikiran </a:t>
            </a:r>
            <a:r>
              <a:rPr lang="id-ID" sz="2000" b="1" dirty="0">
                <a:cs typeface="Arial" charset="0"/>
              </a:rPr>
              <a:t>yang menjadi dasar pemerintah (eksekutif, legislatif, yudikatif) melalui alat-alat perlengkapannya dalam mencapai tujuan di bidang perlindungan konsumen.</a:t>
            </a:r>
          </a:p>
          <a:p>
            <a:pPr algn="ctr">
              <a:defRPr/>
            </a:pPr>
            <a:endParaRPr lang="id-ID" sz="2400" dirty="0"/>
          </a:p>
        </p:txBody>
      </p:sp>
    </p:spTree>
    <p:extLst>
      <p:ext uri="{BB962C8B-B14F-4D97-AF65-F5344CB8AC3E}">
        <p14:creationId xmlns:p14="http://schemas.microsoft.com/office/powerpoint/2010/main" val="348791408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71500" y="0"/>
            <a:ext cx="8101013" cy="1177245"/>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3600" dirty="0">
                <a:solidFill>
                  <a:srgbClr val="FFC000"/>
                </a:solidFill>
                <a:latin typeface="Brush Script MT" pitchFamily="66" charset="0"/>
              </a:rPr>
              <a:t>Pelaksanaan</a:t>
            </a:r>
            <a:r>
              <a:rPr lang="id-ID" altLang="id-ID" sz="3600" dirty="0">
                <a:solidFill>
                  <a:srgbClr val="FF0000"/>
                </a:solidFill>
                <a:latin typeface="Brush Script MT" pitchFamily="66" charset="0"/>
              </a:rPr>
              <a:t> Kebijakan </a:t>
            </a:r>
            <a:r>
              <a:rPr lang="id-ID" altLang="id-ID" sz="3600" dirty="0">
                <a:solidFill>
                  <a:schemeClr val="bg1"/>
                </a:solidFill>
                <a:latin typeface="Brush Script MT" pitchFamily="66" charset="0"/>
              </a:rPr>
              <a:t>Perlindungan Konsumen</a:t>
            </a:r>
            <a:r>
              <a:rPr lang="id-ID" altLang="id-ID" sz="3600" dirty="0">
                <a:solidFill>
                  <a:srgbClr val="FFC000"/>
                </a:solidFill>
                <a:latin typeface="Brush Script MT" pitchFamily="66" charset="0"/>
              </a:rPr>
              <a:t> di Provinsi Jawa Barat</a:t>
            </a:r>
          </a:p>
        </p:txBody>
      </p:sp>
      <p:sp>
        <p:nvSpPr>
          <p:cNvPr id="3" name="Down Arrow 2"/>
          <p:cNvSpPr/>
          <p:nvPr/>
        </p:nvSpPr>
        <p:spPr>
          <a:xfrm>
            <a:off x="3674864" y="1120096"/>
            <a:ext cx="1894285" cy="440531"/>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4" name="TextBox 3"/>
          <p:cNvSpPr txBox="1">
            <a:spLocks noChangeArrowheads="1"/>
          </p:cNvSpPr>
          <p:nvPr/>
        </p:nvSpPr>
        <p:spPr bwMode="auto">
          <a:xfrm>
            <a:off x="571500" y="1475185"/>
            <a:ext cx="8101013" cy="1731243"/>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3300" dirty="0">
                <a:solidFill>
                  <a:srgbClr val="FF0000"/>
                </a:solidFill>
                <a:latin typeface="Britannic Bold" panose="020B0903060703020204" pitchFamily="34" charset="0"/>
              </a:rPr>
              <a:t>Kebijakan</a:t>
            </a:r>
          </a:p>
          <a:p>
            <a:pPr algn="ctr" eaLnBrk="1" fontAlgn="auto" hangingPunct="1">
              <a:spcBef>
                <a:spcPct val="0"/>
              </a:spcBef>
              <a:spcAft>
                <a:spcPts val="0"/>
              </a:spcAft>
              <a:buNone/>
              <a:defRPr/>
            </a:pPr>
            <a:r>
              <a:rPr lang="id-ID" altLang="id-ID" sz="1800" dirty="0"/>
              <a:t>(</a:t>
            </a:r>
            <a:r>
              <a:rPr lang="id-ID" sz="1800" dirty="0"/>
              <a:t>Kebijakan adalah rangkaian konsep dan asas yang menjadi pedoman dan dasar rencana dalam pelaksanaan suatu pekerjaan, kepemimpinan, dan cara bertindak. Istilah ini dapat diterapkan pada pemerintahan, organisasi dan kelompok sektor swasta, serta individu. </a:t>
            </a:r>
            <a:r>
              <a:rPr lang="id-ID" sz="1800" dirty="0">
                <a:hlinkClick r:id="rId2"/>
              </a:rPr>
              <a:t>Wikipedia</a:t>
            </a:r>
            <a:r>
              <a:rPr lang="id-ID" altLang="id-ID" sz="1800" dirty="0"/>
              <a:t>)</a:t>
            </a:r>
          </a:p>
        </p:txBody>
      </p:sp>
      <p:sp>
        <p:nvSpPr>
          <p:cNvPr id="5" name="L-Shape 4"/>
          <p:cNvSpPr/>
          <p:nvPr/>
        </p:nvSpPr>
        <p:spPr>
          <a:xfrm rot="18191628">
            <a:off x="1829112" y="1903171"/>
            <a:ext cx="316119" cy="171693"/>
          </a:xfrm>
          <a:prstGeom prst="corner">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2667000" y="0"/>
            <a:ext cx="5486400" cy="7801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a:off x="3674864" y="3161259"/>
            <a:ext cx="1894285" cy="440531"/>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 name="TextBox 3"/>
          <p:cNvSpPr txBox="1">
            <a:spLocks noChangeArrowheads="1"/>
          </p:cNvSpPr>
          <p:nvPr/>
        </p:nvSpPr>
        <p:spPr bwMode="auto">
          <a:xfrm>
            <a:off x="571500" y="3475509"/>
            <a:ext cx="8101013" cy="1731243"/>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3300" dirty="0">
                <a:solidFill>
                  <a:srgbClr val="FF0000"/>
                </a:solidFill>
                <a:latin typeface="Britannic Bold" panose="020B0903060703020204" pitchFamily="34" charset="0"/>
              </a:rPr>
              <a:t>Kebijakan Hukum</a:t>
            </a:r>
          </a:p>
          <a:p>
            <a:pPr algn="ctr" eaLnBrk="1" fontAlgn="auto" hangingPunct="1">
              <a:spcBef>
                <a:spcPct val="0"/>
              </a:spcBef>
              <a:spcAft>
                <a:spcPts val="0"/>
              </a:spcAft>
              <a:buNone/>
              <a:defRPr/>
            </a:pPr>
            <a:r>
              <a:rPr lang="id-ID" altLang="id-ID" sz="2100" b="1" dirty="0">
                <a:solidFill>
                  <a:srgbClr val="FFC000"/>
                </a:solidFill>
                <a:effectLst>
                  <a:outerShdw blurRad="38100" dist="38100" dir="2700000" algn="tl">
                    <a:srgbClr val="000000">
                      <a:alpha val="43137"/>
                    </a:srgbClr>
                  </a:outerShdw>
                </a:effectLst>
                <a:latin typeface="+mj-lt"/>
              </a:rPr>
              <a:t>(Politik Hukum/Legal Policy)</a:t>
            </a:r>
          </a:p>
          <a:p>
            <a:pPr algn="ctr" eaLnBrk="1" fontAlgn="auto" hangingPunct="1">
              <a:spcBef>
                <a:spcPct val="0"/>
              </a:spcBef>
              <a:spcAft>
                <a:spcPts val="0"/>
              </a:spcAft>
              <a:buNone/>
              <a:defRPr/>
            </a:pPr>
            <a:r>
              <a:rPr lang="id-ID" sz="1800" dirty="0"/>
              <a:t>Politik hukum merupakan terjemahan Bahasa Indonesia dari istilah Hukum Belanda yaitu </a:t>
            </a:r>
            <a:r>
              <a:rPr lang="id-ID" sz="1800" i="1" dirty="0"/>
              <a:t>rechtpolitiek</a:t>
            </a:r>
            <a:r>
              <a:rPr lang="id-ID" sz="1800" dirty="0"/>
              <a:t>. </a:t>
            </a:r>
            <a:r>
              <a:rPr lang="id-ID" sz="1800" i="1" dirty="0"/>
              <a:t>Recht</a:t>
            </a:r>
            <a:r>
              <a:rPr lang="id-ID" sz="1800" dirty="0"/>
              <a:t> berarti hukum dan </a:t>
            </a:r>
            <a:r>
              <a:rPr lang="id-ID" sz="1800" i="1" dirty="0"/>
              <a:t>politiek</a:t>
            </a:r>
            <a:r>
              <a:rPr lang="id-ID" sz="1800" dirty="0"/>
              <a:t> berarti kebijakan atau dapat dikatakan politik hukum berarti kebijakan hukum.</a:t>
            </a:r>
            <a:endParaRPr lang="id-ID" altLang="id-ID" sz="1800" dirty="0">
              <a:solidFill>
                <a:srgbClr val="FFC000"/>
              </a:solidFill>
              <a:latin typeface="+mj-lt"/>
            </a:endParaRPr>
          </a:p>
        </p:txBody>
      </p:sp>
      <p:cxnSp>
        <p:nvCxnSpPr>
          <p:cNvPr id="9" name="Straight Arrow Connector 8"/>
          <p:cNvCxnSpPr/>
          <p:nvPr/>
        </p:nvCxnSpPr>
        <p:spPr>
          <a:xfrm flipH="1">
            <a:off x="4724400" y="780179"/>
            <a:ext cx="533401" cy="282161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5012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anim calcmode="lin" valueType="num">
                                      <p:cBhvr additive="base">
                                        <p:cTn id="5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Effect transition="in" filter="barn(inVertical)">
                                      <p:cBhvr>
                                        <p:cTn id="6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animBg="1" autoUpdateAnimBg="0"/>
      <p:bldP spid="5" grpId="0" animBg="1"/>
      <p:bldP spid="6" grpId="0" animBg="1"/>
      <p:bldP spid="7" grpId="0" animBg="1"/>
      <p:bldP spid="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381000" y="691128"/>
            <a:ext cx="3057144" cy="1447800"/>
          </a:xfrm>
          <a:prstGeom prst="rightArrowCallout">
            <a:avLst>
              <a:gd name="adj1" fmla="val 25000"/>
              <a:gd name="adj2" fmla="val 27526"/>
              <a:gd name="adj3" fmla="val 59526"/>
              <a:gd name="adj4" fmla="val 64977"/>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endParaRPr lang="id-ID" sz="2400" b="1" dirty="0">
              <a:effectLst>
                <a:outerShdw blurRad="38100" dist="38100" dir="2700000" algn="tl">
                  <a:srgbClr val="000000">
                    <a:alpha val="43137"/>
                  </a:srgbClr>
                </a:outerShdw>
              </a:effectLst>
            </a:endParaRPr>
          </a:p>
        </p:txBody>
      </p:sp>
      <p:sp>
        <p:nvSpPr>
          <p:cNvPr id="3" name="Rectangle 2"/>
          <p:cNvSpPr/>
          <p:nvPr/>
        </p:nvSpPr>
        <p:spPr>
          <a:xfrm>
            <a:off x="228600" y="1089654"/>
            <a:ext cx="2362200" cy="707886"/>
          </a:xfrm>
          <a:prstGeom prst="rect">
            <a:avLst/>
          </a:prstGeom>
        </p:spPr>
        <p:txBody>
          <a:bodyPr wrap="square">
            <a:spAutoFit/>
          </a:bodyPr>
          <a:lstStyle/>
          <a:p>
            <a:pPr algn="ctr"/>
            <a:r>
              <a:rPr lang="id-ID" sz="2000" b="1" dirty="0" smtClean="0">
                <a:solidFill>
                  <a:srgbClr val="FFFF00"/>
                </a:solidFill>
                <a:effectLst>
                  <a:outerShdw blurRad="38100" dist="38100" dir="2700000" algn="tl">
                    <a:srgbClr val="000000">
                      <a:alpha val="43137"/>
                    </a:srgbClr>
                  </a:outerShdw>
                </a:effectLst>
                <a:latin typeface="Bookman Old Style" panose="02050604050505020204" pitchFamily="18" charset="0"/>
              </a:rPr>
              <a:t>HUKUM KONSUMEN </a:t>
            </a:r>
            <a:endParaRPr lang="id-ID" sz="2000" b="1" dirty="0">
              <a:effectLst>
                <a:outerShdw blurRad="38100" dist="38100" dir="2700000" algn="tl">
                  <a:srgbClr val="000000">
                    <a:alpha val="43137"/>
                  </a:srgbClr>
                </a:outerShdw>
              </a:effectLst>
              <a:latin typeface="Bookman Old Style" panose="02050604050505020204" pitchFamily="18" charset="0"/>
            </a:endParaRPr>
          </a:p>
        </p:txBody>
      </p:sp>
      <p:sp>
        <p:nvSpPr>
          <p:cNvPr id="5" name="Rounded Rectangle 4"/>
          <p:cNvSpPr/>
          <p:nvPr/>
        </p:nvSpPr>
        <p:spPr>
          <a:xfrm>
            <a:off x="3438144" y="247650"/>
            <a:ext cx="3648456" cy="2334756"/>
          </a:xfrm>
          <a:prstGeom prst="roundRect">
            <a:avLst>
              <a:gd name="adj" fmla="val 35164"/>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lIns="68580" tIns="34290" rIns="68580" bIns="34290"/>
          <a:lstStyle/>
          <a:p>
            <a:pPr algn="ctr">
              <a:defRPr/>
            </a:pPr>
            <a:r>
              <a:rPr lang="id-ID" sz="1600" b="1" dirty="0" smtClean="0">
                <a:cs typeface="Arial" charset="0"/>
              </a:rPr>
              <a:t>Keseluruhan asas-asas dan kaidah-kaidah hukum yang mengatur  hubungan dan masalah antara berbagai pihak satu sama lain berkaitan dengan barang dan atau jasa konsumen, di dalam pergaulan hidup.</a:t>
            </a:r>
            <a:endParaRPr lang="id-ID" dirty="0"/>
          </a:p>
        </p:txBody>
      </p:sp>
      <p:sp>
        <p:nvSpPr>
          <p:cNvPr id="6" name="Right Arrow Callout 5"/>
          <p:cNvSpPr/>
          <p:nvPr/>
        </p:nvSpPr>
        <p:spPr>
          <a:xfrm>
            <a:off x="381000" y="3143250"/>
            <a:ext cx="3057144" cy="1447800"/>
          </a:xfrm>
          <a:prstGeom prst="rightArrowCallout">
            <a:avLst>
              <a:gd name="adj1" fmla="val 23316"/>
              <a:gd name="adj2" fmla="val 32579"/>
              <a:gd name="adj3" fmla="val 56158"/>
              <a:gd name="adj4" fmla="val 64977"/>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endParaRPr lang="id-ID" sz="2400" b="1" dirty="0">
              <a:effectLst>
                <a:outerShdw blurRad="38100" dist="38100" dir="2700000" algn="tl">
                  <a:srgbClr val="000000">
                    <a:alpha val="43137"/>
                  </a:srgbClr>
                </a:outerShdw>
              </a:effectLst>
            </a:endParaRPr>
          </a:p>
        </p:txBody>
      </p:sp>
      <p:sp>
        <p:nvSpPr>
          <p:cNvPr id="7" name="Rectangle 6"/>
          <p:cNvSpPr/>
          <p:nvPr/>
        </p:nvSpPr>
        <p:spPr>
          <a:xfrm>
            <a:off x="381000" y="3384887"/>
            <a:ext cx="2362200" cy="1015663"/>
          </a:xfrm>
          <a:prstGeom prst="rect">
            <a:avLst/>
          </a:prstGeom>
        </p:spPr>
        <p:txBody>
          <a:bodyPr wrap="square">
            <a:spAutoFit/>
          </a:bodyPr>
          <a:lstStyle/>
          <a:p>
            <a:pPr algn="ctr"/>
            <a:r>
              <a:rPr lang="id-ID" sz="2000" b="1" dirty="0" smtClean="0">
                <a:solidFill>
                  <a:srgbClr val="FFFF00"/>
                </a:solidFill>
                <a:effectLst>
                  <a:outerShdw blurRad="38100" dist="38100" dir="2700000" algn="tl">
                    <a:srgbClr val="000000">
                      <a:alpha val="43137"/>
                    </a:srgbClr>
                  </a:outerShdw>
                </a:effectLst>
                <a:latin typeface="Bookman Old Style" panose="02050604050505020204" pitchFamily="18" charset="0"/>
              </a:rPr>
              <a:t>HUKUM PERLINDUNGANKONSUMEN </a:t>
            </a:r>
            <a:endParaRPr lang="id-ID" sz="2000" b="1" dirty="0">
              <a:effectLst>
                <a:outerShdw blurRad="38100" dist="38100" dir="2700000" algn="tl">
                  <a:srgbClr val="000000">
                    <a:alpha val="43137"/>
                  </a:srgbClr>
                </a:outerShdw>
              </a:effectLst>
              <a:latin typeface="Bookman Old Style" panose="02050604050505020204" pitchFamily="18" charset="0"/>
            </a:endParaRPr>
          </a:p>
        </p:txBody>
      </p:sp>
      <p:sp>
        <p:nvSpPr>
          <p:cNvPr id="8" name="Rounded Rectangle 7"/>
          <p:cNvSpPr/>
          <p:nvPr/>
        </p:nvSpPr>
        <p:spPr>
          <a:xfrm>
            <a:off x="3444240" y="2781300"/>
            <a:ext cx="3642360" cy="2133600"/>
          </a:xfrm>
          <a:prstGeom prst="roundRect">
            <a:avLst>
              <a:gd name="adj" fmla="val 35164"/>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lIns="68580" tIns="34290" rIns="68580" bIns="34290"/>
          <a:lstStyle/>
          <a:p>
            <a:pPr algn="ctr">
              <a:defRPr/>
            </a:pPr>
            <a:r>
              <a:rPr lang="id-ID" sz="1600" b="1" dirty="0" smtClean="0">
                <a:cs typeface="Arial" charset="0"/>
              </a:rPr>
              <a:t>Merupakan bagian dari hukum konsumen yang memuat asas-asas atau kaidah-kaidah bersifat mengatur  dan juga mengandung sifat yang melindungi kepentingan konsumen.</a:t>
            </a:r>
          </a:p>
        </p:txBody>
      </p:sp>
      <p:sp>
        <p:nvSpPr>
          <p:cNvPr id="11" name="Right Arrow 10"/>
          <p:cNvSpPr/>
          <p:nvPr/>
        </p:nvSpPr>
        <p:spPr>
          <a:xfrm>
            <a:off x="7086600" y="986397"/>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Rectangle 11"/>
          <p:cNvSpPr/>
          <p:nvPr/>
        </p:nvSpPr>
        <p:spPr>
          <a:xfrm>
            <a:off x="7391400" y="1061085"/>
            <a:ext cx="1069848" cy="707886"/>
          </a:xfrm>
          <a:prstGeom prst="rect">
            <a:avLst/>
          </a:prstGeom>
        </p:spPr>
        <p:txBody>
          <a:bodyPr wrap="square">
            <a:spAutoFit/>
          </a:bodyPr>
          <a:lstStyle/>
          <a:p>
            <a:pPr algn="ctr"/>
            <a:r>
              <a:rPr lang="id-ID" sz="2000" b="1" dirty="0" smtClean="0">
                <a:solidFill>
                  <a:srgbClr val="FFFF00"/>
                </a:solidFill>
                <a:effectLst>
                  <a:outerShdw blurRad="38100" dist="38100" dir="2700000" algn="tl">
                    <a:srgbClr val="000000">
                      <a:alpha val="43137"/>
                    </a:srgbClr>
                  </a:outerShdw>
                </a:effectLst>
                <a:latin typeface="Bookman Old Style" panose="02050604050505020204" pitchFamily="18" charset="0"/>
              </a:rPr>
              <a:t>LEBIH LUAS</a:t>
            </a:r>
            <a:endParaRPr lang="id-ID" sz="2000" b="1" dirty="0">
              <a:effectLst>
                <a:outerShdw blurRad="38100" dist="38100" dir="2700000" algn="tl">
                  <a:srgbClr val="000000">
                    <a:alpha val="43137"/>
                  </a:srgbClr>
                </a:outerShdw>
              </a:effectLst>
              <a:latin typeface="Bookman Old Style" panose="02050604050505020204" pitchFamily="18" charset="0"/>
            </a:endParaRPr>
          </a:p>
        </p:txBody>
      </p:sp>
      <p:sp>
        <p:nvSpPr>
          <p:cNvPr id="13" name="Right Arrow 12"/>
          <p:cNvSpPr/>
          <p:nvPr/>
        </p:nvSpPr>
        <p:spPr>
          <a:xfrm>
            <a:off x="7086600" y="3435518"/>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Rectangle 13"/>
          <p:cNvSpPr/>
          <p:nvPr/>
        </p:nvSpPr>
        <p:spPr>
          <a:xfrm>
            <a:off x="7234428" y="2687181"/>
            <a:ext cx="1909572" cy="2246769"/>
          </a:xfrm>
          <a:prstGeom prst="rect">
            <a:avLst/>
          </a:prstGeom>
        </p:spPr>
        <p:txBody>
          <a:bodyPr wrap="square">
            <a:spAutoFit/>
          </a:bodyPr>
          <a:lstStyle/>
          <a:p>
            <a:pPr algn="ctr"/>
            <a:r>
              <a:rPr lang="id-ID" sz="1400" b="1" dirty="0" smtClean="0">
                <a:solidFill>
                  <a:srgbClr val="FFFF00"/>
                </a:solidFill>
                <a:effectLst>
                  <a:outerShdw blurRad="38100" dist="38100" dir="2700000" algn="tl">
                    <a:srgbClr val="000000">
                      <a:alpha val="43137"/>
                    </a:srgbClr>
                  </a:outerShdw>
                </a:effectLst>
                <a:latin typeface="Bookman Old Style" panose="02050604050505020204" pitchFamily="18" charset="0"/>
              </a:rPr>
              <a:t>BAGIAN DARI </a:t>
            </a:r>
            <a:r>
              <a:rPr lang="id-ID" sz="1400" b="1" dirty="0" smtClean="0">
                <a:solidFill>
                  <a:srgbClr val="FF0000"/>
                </a:solidFill>
                <a:effectLst>
                  <a:outerShdw blurRad="38100" dist="38100" dir="2700000" algn="tl">
                    <a:srgbClr val="000000">
                      <a:alpha val="43137"/>
                    </a:srgbClr>
                  </a:outerShdw>
                </a:effectLst>
                <a:latin typeface="Bookman Old Style" panose="02050604050505020204" pitchFamily="18" charset="0"/>
              </a:rPr>
              <a:t>HK</a:t>
            </a:r>
            <a:r>
              <a:rPr lang="id-ID" sz="1400" b="1" dirty="0" smtClean="0">
                <a:solidFill>
                  <a:srgbClr val="FFFF00"/>
                </a:solidFill>
                <a:effectLst>
                  <a:outerShdw blurRad="38100" dist="38100" dir="2700000" algn="tl">
                    <a:srgbClr val="000000">
                      <a:alpha val="43137"/>
                    </a:srgbClr>
                  </a:outerShdw>
                </a:effectLst>
                <a:latin typeface="Bookman Old Style" panose="02050604050505020204" pitchFamily="18" charset="0"/>
              </a:rPr>
              <a:t> YG NGATUR LBH RINCI ASAS2 PERLINDUNGAN BAGI KONSUMEN SBG PIHAK YG LEBIH LEMAH DIBANDINGKAN DENGAN PELAKU USAHA.</a:t>
            </a:r>
          </a:p>
        </p:txBody>
      </p:sp>
    </p:spTree>
    <p:extLst>
      <p:ext uri="{BB962C8B-B14F-4D97-AF65-F5344CB8AC3E}">
        <p14:creationId xmlns:p14="http://schemas.microsoft.com/office/powerpoint/2010/main" val="2850925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ppt_x</p:attrName>
                                        </p:attrNameLst>
                                      </p:cBhvr>
                                      <p:tavLst>
                                        <p:tav tm="0">
                                          <p:val>
                                            <p:strVal val="#ppt_x-.2"/>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78709"/>
            <a:ext cx="8229600" cy="1232306"/>
          </a:xfrm>
          <a:solidFill>
            <a:srgbClr val="FFC000"/>
          </a:solidFill>
          <a:ln>
            <a:solidFill>
              <a:schemeClr val="accent1"/>
            </a:solidFill>
          </a:ln>
        </p:spPr>
        <p:txBody>
          <a:bodyPr>
            <a:normAutofit fontScale="90000"/>
          </a:bodyPr>
          <a:lstStyle/>
          <a:p>
            <a:pPr algn="just"/>
            <a:r>
              <a:rPr lang="id-ID" b="1" dirty="0" smtClean="0">
                <a:solidFill>
                  <a:srgbClr val="FF0000"/>
                </a:solidFill>
                <a:effectLst>
                  <a:outerShdw blurRad="38100" dist="38100" dir="2700000" algn="tl">
                    <a:srgbClr val="000000">
                      <a:alpha val="43137"/>
                    </a:srgbClr>
                  </a:outerShdw>
                </a:effectLst>
              </a:rPr>
              <a:t>B. PENGERTIAN POLITIK HUKUM</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950602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14282" y="1687704"/>
            <a:ext cx="2071702" cy="910835"/>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id-ID" sz="2400" b="1" dirty="0" smtClean="0">
                <a:solidFill>
                  <a:schemeClr val="bg1"/>
                </a:solidFill>
              </a:rPr>
              <a:t>POLITIK HUKUM</a:t>
            </a:r>
          </a:p>
        </p:txBody>
      </p:sp>
      <p:cxnSp>
        <p:nvCxnSpPr>
          <p:cNvPr id="8" name="Straight Arrow Connector 7"/>
          <p:cNvCxnSpPr>
            <a:stCxn id="10" idx="3"/>
            <a:endCxn id="9" idx="1"/>
          </p:cNvCxnSpPr>
          <p:nvPr/>
        </p:nvCxnSpPr>
        <p:spPr>
          <a:xfrm flipV="1">
            <a:off x="2285984" y="1570287"/>
            <a:ext cx="699140" cy="5728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Rectangle 1"/>
          <p:cNvSpPr>
            <a:spLocks noChangeArrowheads="1"/>
          </p:cNvSpPr>
          <p:nvPr/>
        </p:nvSpPr>
        <p:spPr bwMode="auto">
          <a:xfrm>
            <a:off x="2985124" y="1248816"/>
            <a:ext cx="3286148" cy="642942"/>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id-ID" sz="2000" dirty="0" smtClean="0"/>
              <a:t>PERSPEKTIF ETIMOLOGIS</a:t>
            </a:r>
            <a:endParaRPr lang="id-ID" sz="2000" b="1" dirty="0"/>
          </a:p>
        </p:txBody>
      </p:sp>
      <p:cxnSp>
        <p:nvCxnSpPr>
          <p:cNvPr id="11" name="Straight Arrow Connector 10"/>
          <p:cNvCxnSpPr>
            <a:stCxn id="10" idx="3"/>
            <a:endCxn id="12" idx="1"/>
          </p:cNvCxnSpPr>
          <p:nvPr/>
        </p:nvCxnSpPr>
        <p:spPr>
          <a:xfrm>
            <a:off x="2285984" y="2143122"/>
            <a:ext cx="696092" cy="7768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1"/>
          <p:cNvSpPr>
            <a:spLocks noChangeArrowheads="1"/>
          </p:cNvSpPr>
          <p:nvPr/>
        </p:nvSpPr>
        <p:spPr bwMode="auto">
          <a:xfrm>
            <a:off x="2982076" y="2598539"/>
            <a:ext cx="3286148" cy="642942"/>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id-ID" sz="2000" dirty="0" smtClean="0"/>
              <a:t>PERSPEKTIF TERMINOLOGIS</a:t>
            </a:r>
            <a:endParaRPr lang="id-ID" sz="2000" b="1" u="sng" dirty="0"/>
          </a:p>
        </p:txBody>
      </p:sp>
      <p:cxnSp>
        <p:nvCxnSpPr>
          <p:cNvPr id="30" name="Straight Arrow Connector 29"/>
          <p:cNvCxnSpPr>
            <a:stCxn id="9" idx="3"/>
            <a:endCxn id="32" idx="1"/>
          </p:cNvCxnSpPr>
          <p:nvPr/>
        </p:nvCxnSpPr>
        <p:spPr>
          <a:xfrm>
            <a:off x="6271272" y="1570287"/>
            <a:ext cx="65818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Rectangle 1"/>
          <p:cNvSpPr>
            <a:spLocks noChangeArrowheads="1"/>
          </p:cNvSpPr>
          <p:nvPr/>
        </p:nvSpPr>
        <p:spPr bwMode="auto">
          <a:xfrm>
            <a:off x="6929454" y="1248816"/>
            <a:ext cx="2071702" cy="642942"/>
          </a:xfrm>
          <a:prstGeom prst="rect">
            <a:avLst/>
          </a:prstGeom>
          <a:solidFill>
            <a:schemeClr val="accent6">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id-ID" sz="2000" dirty="0" smtClean="0"/>
              <a:t>ASAL USUL KATA</a:t>
            </a:r>
            <a:endParaRPr lang="id-ID" sz="2000" b="1" dirty="0"/>
          </a:p>
        </p:txBody>
      </p:sp>
      <p:cxnSp>
        <p:nvCxnSpPr>
          <p:cNvPr id="34" name="Straight Arrow Connector 33"/>
          <p:cNvCxnSpPr>
            <a:stCxn id="12" idx="3"/>
            <a:endCxn id="35" idx="1"/>
          </p:cNvCxnSpPr>
          <p:nvPr/>
        </p:nvCxnSpPr>
        <p:spPr>
          <a:xfrm>
            <a:off x="6268224" y="2920010"/>
            <a:ext cx="624654" cy="33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Rectangle 1"/>
          <p:cNvSpPr>
            <a:spLocks noChangeArrowheads="1"/>
          </p:cNvSpPr>
          <p:nvPr/>
        </p:nvSpPr>
        <p:spPr bwMode="auto">
          <a:xfrm>
            <a:off x="6892878" y="2601925"/>
            <a:ext cx="2071702" cy="642942"/>
          </a:xfrm>
          <a:prstGeom prst="rect">
            <a:avLst/>
          </a:prstGeom>
          <a:solidFill>
            <a:schemeClr val="accent6">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id-ID" sz="2000" dirty="0" smtClean="0"/>
              <a:t>ISTILAH</a:t>
            </a:r>
            <a:endParaRPr lang="id-ID" sz="2000" b="1" dirty="0"/>
          </a:p>
        </p:txBody>
      </p:sp>
      <p:sp>
        <p:nvSpPr>
          <p:cNvPr id="14" name="Rectangle 13"/>
          <p:cNvSpPr/>
          <p:nvPr/>
        </p:nvSpPr>
        <p:spPr>
          <a:xfrm>
            <a:off x="142844" y="3714750"/>
            <a:ext cx="8858312" cy="1200329"/>
          </a:xfrm>
          <a:prstGeom prst="rect">
            <a:avLst/>
          </a:prstGeom>
        </p:spPr>
        <p:txBody>
          <a:bodyPr wrap="square">
            <a:spAutoFit/>
          </a:bodyPr>
          <a:lstStyle/>
          <a:p>
            <a:r>
              <a:rPr lang="id-ID" sz="2400" dirty="0" smtClean="0"/>
              <a:t>Perspektif terminologis politik hukum yaitu pandangan mengenai politik hukum yang dikemukakan oleh para ahli hukum.</a:t>
            </a:r>
            <a:endParaRPr lang="id-ID" sz="2400" dirty="0"/>
          </a:p>
        </p:txBody>
      </p:sp>
    </p:spTree>
    <p:extLst>
      <p:ext uri="{BB962C8B-B14F-4D97-AF65-F5344CB8AC3E}">
        <p14:creationId xmlns:p14="http://schemas.microsoft.com/office/powerpoint/2010/main" val="822844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32"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ata:image/jpeg;base64,/9j/4AAQSkZJRgABAQAAAQABAAD/2wCEAAkGBxQSEhQUExQVFRUXGBQXFRUXFxQUFRQUFBUWFhQUFBUYHCggGBolHBQUITEhJSkrLi4uFx8zODMsNygtLi0BCgoKDg0OGxAQGzQkHyUsLC80LCwtLCwsLCw0LCwsLC8sNCwsLCwsNCwsLCwsLCwsLCwsLCwsLCwsLCwsLCwsLP/AABEIARAAuQMBIgACEQEDEQH/xAAbAAABBQEBAAAAAAAAAAAAAAAGAAECBAUDB//EAEoQAAIBAgQBCQQFCAcIAwEAAAECEQADBBIhMQUGEyJBUVJhcZEUMoGhQmKSwdEHFSMzU3Kx8BZDVJOy4fEkJTRzgoOis8LS1ET/xAAZAQADAQEBAAAAAAAAAAAAAAAAAQMCBAX/xAAxEQACAgAEAwcCBQUAAAAAAAAAAQIRAxIhMTJBcQQTUWGR0fAisRRSgZKhM0LB4fH/2gAMAwEAAhEDEQA/APZF2pqku1JRWDQlqRpop6AGipzXJryhghPSIJA7QsSf/IVE4hD9NY7ZHZP8KQUzpO5qiccwz5lAFsAvDTAKFjAjWIq9zi9o6usde1U7+HTJeYsctxOkRBhQhBKwNdPOhml5nRsWNoMwTESYWJOnmKi2NUKzGYXPOnc96uDWLbEqGYE222XKBbc7gxAMgntEmul3CKVdM2jZiRpKh9z5b70rY6RLE40KlxgJ5v3htrlDRPkwqC8SWSGkEMy9o6JRZB7JuIPXspnwqMl1Qwy3DLEZYWUVdOrZQfjXLHrbLpmYqygZYUwC9xMpmI95AI8aTsaSLTYpJI3IbLEa5sueB26a06YtTsDoSNjuNDVW9gEObMwhgA0gQWGYhhOzdLq7BVjD4ZVLQwlpnaSW1Encxr6mnqKkOmOQ9okBhIIlTGonq6QnsrtZvK2g3gGCIOVpg69sH0rg2DSLalhCqV1gZgVynyrpZtqpzFgTlVZ0GiSfXpa/CjUTosR4ClkHYPSpZhtSLCtGSBtL3V9BUDhk7i/ZH4V3BmomgRx9kTuJ9lfwpvY7f7NPsr+FWIqNAwU5W8ORjb/RW9j9EDs7BWD+aE/ZJ6UY8euRlHn91ZPOVSOwgsQaVJaQFJdqmA5pUjSFAFHE4RmdXESrCNTBSCGB036TfKuOE4c6ZNVOUgkSeq0U0MeWlawFKs5UbzuqM/CYFkESDonaIKzoB2bRTrhX5g2zlnmwgMmC2TKSdNBtV+mp0LMzMHDzm6sptrbaWZjoSWgMNoMUsNhbizOU9C2k5j9AvqejuQw+M10x/EBbMbnsAn/Ssq5xF28PA6/wqblCO7NXJnb82uFAlfctqwkwTbyZSDH7/wAq74/BNcfMIAASDJ0ZbgeSsQ2nb1+tZHttw66ep+8VFOMNMSJ/eXXy1oU8PxHmkaz4G4S0EDMyOTuVcSCQCIPRyb92umFwNxGkZYyKuWSQCqQGUkTuI16j60MPxsgw2h7D93aK28LjlcVtRT1RnO9jjbwLKAuhC3MwM683JaD5FiAOyKV7AnJcQAalyvUOmNB4b/KtGnoyoWdlJ7b84HyjRXUa95kIn7J+VcPYnzz1F0uHUSrZWVgJ8MnzrUpU6DOytw+wUthTuJ+bE9XnVinpjQZbsVRipVGgDG48klZ7DWVzYrX42dV8qzKpHYApU042FJV0pxtWQGpwKVOKAFSp6akA9RIqVM1AABxviGW+2pnMQY7Araeqr61yw3FxzDXGBARVnTclQ0KP+oCu/KzBRd5y3qxiVEHUfS10/wBKCOKYVwruZAmJGYZDpJdBqVIBHhPZtw4kNWUizYxvFLt1IKtazBOadgba5z9HUSfOdeoVk8PxVy4Qrswu5oVSrQwUgZgSDETrmn51p3+IB7TtcuM9rmvcPNkO7k9HaeiSqjY6b0J8Aabqq7SgjUtlKqSDIJ0GsSK58O9S8kkg3Xixa4qEZCoJdGAIuKo1FsHZ9DpPr1aHC+NBXK6rror6GOyeuszivDuc1BLMBJJglgOrSACI7OunNyxJsOlxYQNnzbr2qSeo9UT4aVfDnkdkWrPSsDjQ4FXBQZyZdgArNmI0zd4A6E+MRNGYrv3Vkh6VKmFAD0zU9RJoAVRJqU1GkBlcaOq/GsytPjQ1XyNZlUjsIK02phTosCkBWRiFPTU9ACpUopUAKqXELpDW462IPkUb7wKu1m8YaOb/AH1+cj76xPRAgJ4hjJuXc+gUsSxMBQDG+vVFY97h1x7TOpcqQSudgWaRplUg5V13kGOrWiPlRwZbucLGdxGsxOkHTfYH4CntXkL3FkRbREadANCT8II1/CuLtDcGVgrBXgnBLeJw91WLLcXRrckBXGqPvLAjrM7GIrMu8MuYRlkDpHQGQCwMdF/o6EaQQRuD1a7YwW7xvWjoRcDDqZQxO3WwEt/0kddVuVnKi1ctLaVM5PSzzCqwMAAR0p17NDXO86l5Mqmmi9wniwuSjJkdffWZJE6EERp4RVLiOFdsaEHUFYAmItgKpbSdSQY/enTWsvhuHe7cRkYC42mYGICmCrbgjKp1gnSda1r10pxEMQJuLlIVsygQcoDEDbm/nVouLkov9TOVq2j0Xk3gsqjbT4eVEVYXJ7FZlOkQYO247IreFej0OdipUqegBjUWqVM1ADVCp1CgDL43uvkazK0uNHVfL76za3HYQWrTAUre1PWRjRT0qRoAanp4pUAI1h8rSRYzD6LI32WBrcNZXKO3mssvaP8ASsYnC+g1uBF/HXMSL5T9Hbthl50zLXNRkTqABiSZ36qy8Lwm5fBuAg5yzAtKmBCgZgNCYfq/jRDxHXDpZtBc1/pbdGHIe45HkSavph1tqiJoqD1AEa/xryXiNtyLNcgCvYK7hwQYIJLADpEdHO4gxmAG5JGu2+g1fsozLDEBiAUAYFSWIkA6b6RJo85U8Rt2RpDXHUx2hATMdkmfOPKvP8IZxFrMZm4hbsnNpHh+NWw25birUPOH8mwAptnLcUL0tYJWNTBBk6ifHrqzwzk3dF03r5VivuASeo65iBA1OlXuD3LvOBSilJ98EAAeRbMT8Ioh4riRatg5WIJ1KicsCZPYNq6lCCubWqM5nsT4RZgfH+IBrdArC4LiBdlkJKk6EgiYA1HaPGt8CrQ4VRh7jRSqVNWhDVFqnUWoAjUKnFQNAGTxrdfL76za0uM+8vl99ZtbWwBcppU1ozT1kBU9KlQAqVNT0AOayeUNzLaOsePZ41rUPcq8M7LKvCxDJkDSCYZgZnRZ08KxicLGtzC4NdDMTH6q1bsjwYDM8eqelLjd7LbJPWGWT9ZTuerUD+TXDk67sGJC66vDAgNmf3Y0OgTXsjsrnymu81aZiZVuiVOu+mZfEaN8DXjJfVRdgPj8Q1+5dMTmWFLHRbcTmYnYbHTriKnw3h9tCp0Y/RYqzM7dRVOoTtoTpPZNFAwW3bB/W3CHI3yo6ouU9g19a2OFYoLjVuMYS2gPVAa4szHYodV+Arrl9MTC1dGvb4rdw0PcR8kwZRl06ipO/kflXofCMUt1QQZBAIPaCNKEOXOIPs7L3miDpoBJ8xpv41e/J0GGHsz2fIklflFV7JjSmmmGJDKg2t2AK7VGKlXYSFTGlSJoAaompVFjSAY1yNdDXM0AZPGfeXy++s6tDjHvDy+81n1tbCC5NqQNNb2p6yMeKQpU1ACJpA0jSFADzXO9bzCK6U1AAmnDuYZhMgs7DqjMxYLp2SayeVNkPhrinSRv2eIot43a0B7KEeUh/RaiVkB9Yyq/Rz+OUkHyBrzMeGXFTKp2jzXEqbfsy9qgeRdgS3z+VbHIPhwxGK5y4ZUBrhXqJzwoPaNaxuUF4PdABlQDBBDCYJ0jyox/JdwwoLl5vpAKPLMTMdUxtRjOoMcNzvy/uBrlu2AS5iP3SYOniSvpRxyXwQtooGygAeQECgtcP7Rjywki3oZ1UHXKF8dj8K9JwFnKoFX7FCoX4ixnrRbpjSFNNdhIeaVNSmgBVFqlNQY0gGNc2NdK5GgDK4x7w8vxrPq9xf3h5feaoVRAF6CnpJT1gBqanNPQBEilUqVADUqVI0AVsakoaB+LYfPbuoT1GPDSNv53o6xZ6BoAOGNzE310JFpNGByOpZyVbwIaJ3GTr1FcfbKyp+ZuG55YmGIu7e7OYdhUN1eQP8mvTOFO2HwMjVyttE+s5AWfUk0D8e4cbbsbeZWBCFWOsGEVSesrIE9YIPbRy9wcwqMxUgjKwgwwgjTsOo1/CubEacL5WikFqb/JDhK2kA0ndjvLHfU+nkBRWGHaKDOHM+UGY+G/iOlp8atK7z72ldi7VgpUmYcJBVNIUPWsWVjpAg6dmvYO2t2w+ZQatDEjNXFmGmtzrTRT01bERB3H8xTNXQ1BqQEKga6kVxY0AZHF/eHl95qhV7i/vDy+81QmqLYAwtHSnmoofDqpVgCU09QFSAoAempU4oAUU1KqeNx621JJ2oA6Y0dA15lxTiL28YrICQuY3ABJdVUaQN4zmPEzRPf4613MEBA7WDCf3RGtD3EMC7NnCyZkFWhgYAIIMSCB2g6VwdpxsKSqykU0Zv5QrGY27ts6XVKk6alQSvjPSI8IHjWbx+xzN1XlgLgOZozQ4jaSPDTwNaT4V3w19HmbTm5alSrZeizgAnbMT11y5SMGsWncHKYcEEd3z8ajhOOSUWU5poqcJ4oUBUX80wdmnTyPRNWLHHWDGbzxEHQmdupiYNDNjBTDIZEnrggD7608PaJJDSNhudfiBU5RiVDrgL84ZGcifec5idpyjZR8zR5h0hQKEOT1gLlA6h/EzRotej2RLuk1zObF4hxSpU9dBMaoNU65tSAYmuLV2NcGpjMbi/vjy+81Rq9xf3x5D76o1tbCYZrTUIDl1Zj37f2j+FL+ndjv2/tf5Vzd+vyy/bL2LdxP40F9PQf/AE7s9+39o/hT/wBOrHft/b/yo79eD/bL2DuJ/GgvppoS/p1Y79v7f+VL+nNjv2/t/wCVL8QvB/tl7B3E/jQV3GgTQhxgNdbT3VPXBBby69P41J+W1ggjPb+3/lWPiOL4dyZvpqZjNA8tN65+042eGWKfo/YccGSf+0WLt8J0VNpTsZMQTtoKnaw5iHIbshQInsrGd8GWzG4hPi58u2rmH4rhkGVb1sAfWn5k153dT/K/RlO7l8aHwjW153VtBcRVdi4OUHMZkxJTbsUmgXFcRdksqzKQiwqxupicxJgnTw2ozfEYMuXL2cx36eh295Zg7DfsFVuJWsFeGty0p6irKPlNUja/tfozSw5AXhsSoboqRJ6iIjyNa9gz+NdhwLCyD7UnlK7/AGqv4fC4YHpYm2wjYMqyfPMf5663K+SfozWRhJwTEwqNJIiJPh5Ub4e7mANeffnWwFAS9ZERHSUgDwAI6q1cByssogBu2mIABPOKJ8Yro7LjuMcs01W2j9iWLgtu0GQpUMf01sd+1/epS/ppY79r+9Sur8RDz9H7E+4n4fygnrm1DZ5a2O/a/vUrm3Lax37X96lL8RDz9H7Auz4nh9gmY1xNDx5aWO9b/vUqH9MbHet/3iU/xMPP0fsPuJ+H2LXGPfHkP4mqNPc4it+HQgjbRgwkeI86jNdMHcU0RkmnTPHzhV8fU1H2YePqanzA7T603s47W9TXtFrG9mHj6mrVvgdxgCLV0g6ghXII8CBrVYYcdretGHJgZeG8VUExzObfra3cBPoo9KniTyRtCbBu9wG6i5mtXlXvFXA9Yqp7GPH1NEv5Py1nGWltlgrkq6T0GUgzK7SImfCtPhnJ2xe4jjCf+Gw7szKD0SQJKafRDZxH1IrLxcral4WLMCWG4HcuDMlu4y94BiPKdq5YrhTWzDo6HqDZlJ8RO9dOK4g41+dvSQdbdrTm7Fv6FtE2BAiT1maI+RWW6Tgb0tZuhsgJk2bigkNaP0dAdBpt4088lHMwt0C1rhjPORXaN8uZo842pXOFsolluAbSQwE9gJFa3DcE2Hx9pCzB7WIRSQd4uAH4EfI1Y/KEDc4liCxY5OaRNfdXmLbkDslnY/GjvPqSXMLB1MFJgZiTsASSfIV1PCX16F3TfRtPPTSuZsDtb1oz5ZXmfhvDkLsQ0lukenzaZVz973p16xTnNxa8xtgmnA7pAIt3yCJBCuQQesEDWn/Md39lf+w/4U+KxFy5lBuXVRERLaLccKFVRJKiAWZs7Ex1gdVFHKhm/NnDVD3Bq5JDsGOVWiSDJ3rMsSSrTditgpc4PcUAsl0AnKJDCWMkKJGp0OlRHDHmMt2RuIaR5iKtYrG3bllLL3LlwJcFxGd2ZkGR1ZVYySCWTQnTKe2iblTfduE8PQu8M5DnMZdbaXQqsesaKYPdFEsSUatbugtgb+b2gH9JB2OsHyMVF8Fl0OcHsMg/Ojj8ljsl6+AzFeZLZSZEowgx26n1oU4Pg1Nr2rF3Lht9EuQxN3EXnGbmbU7ses7Kuugo72pNPkFlIcPJEjnI3nWI7ZiuJw3i3rWlxbiN7FEG6xRBpbw9titmyg2UAe+0bs3wgaVnmx9ZvWtxbatjTIezeLetOLHi3rUjY+s3rTcx9ZvWmxnoPIhYwo3999/hRBWByLWMKoknpPv51vzXm4nGyMtzyMYURu3rS9n8W9an7P8AWb1pvZ/rN616hWyPs/i3rRZyatRw7iup1sDczHRu7UK+z/Wb1oi4Rxe1Yw2Iw5t3rntClXfNbXKChUc2uswWJ1ialj24UhPYoWOI3bWbmSlkkZTcRWN4A7hXuMwWe1QDRH+Tm0OZxuHUnNcsnLJkk5binU7mXBJ8aDWsiTla5HVmyg/EKSPnVjht57Fxbtu4yupkGZHiCOsHaKU8NSi65ioqW8PoOk2w66IuQWCLY+xBY5SzHXSAjb+o9aq8QuWLzm5F6y7El1thLlosdygZ1ZJOsajXemw/FzYtvbwouI9wZbmJulOdCd3D20LBJ7zMT4bQSk3GktRt6FnGXFvcWe4rHKcXbAg6Hmmt2mPlmttXPl1bniOLMkdO3sY//ns1n8D5vD3LTsLrLaZGW2mTpZDIUlmECQO2tLjmPw2KvvfK4y2z5Syp7OyyqKkglwdkFYpxlHyQjB9l68zx59u38DRZystf7v4YJOgu6jfZaxMddsFLdqyMSqhzcu3LnMlmIUpbVVR9gHuaGNTvWhxzjVrEYbD2FTEIcP7rkWSbgyZTmAudGTB66c25OOnMGwdGH+s3rRZyptf7u4YJP9br17GhW1Y16TuB1kAE/AEifWiDjHGbN/C4fDhMQhw50uEWDzkqVaVF3oySD17VrFu49RsH+Y+s3rRXykt/7r4aJP6y7r17XaFks6iXYDr2JHw66IOL8Ys3sJh8Mq4hDYMi4VsnnJR1aVF2VBLT17UYt3HqJl38mduL9/Un/Z7m/wC8tcuCYJOIcPs2FAXFYW3NkiAbttgudf3jAnxAPWa4ckeNWsEzu63rzXFyZVFsKikySWZxJ0GwrDwDth3RrFy5NvLlZwoOmkMAxBEaHXWTWHBym30oOZWfDEaFmnrB0II6iK5mx9ZqKeUONwmL/S/pcPfP6wKgu2rjdbCCCp8f470Lm0epj8QAfSrRla10GmMbP1mphZ+s1TNo94/KmFo94/KtDsPuRyxhl1J6T7+db1YPJERhk1nV/wDEa3JrzMTjZF7nlPMHvNS5k95qfmyR75pc0e+a9QsLmPrNRTwnh+HbA4m+9stcsA5QLl1FuEr0A/SMdLeI8qF+ZPfNF3J62PzZxAOzZTzckKGYfuqWUE+ZFRx21C0zL2BPmjuTHguYL5DMxMeZNFN7AWF4aMULU3i4tBecvc1mLwXK5s2iyYzbisDmrP7TFf3GH/8A00R41F/M6BGcj2oauio0w30VdhHxrOLLar3XiDIcieE2MS9y3fUnKhuBkZ1MBgGBBYiOkI0nTc0KZucAcDmwwBVFLNlB1ALMSWMESdB4CjD8m9si/e6RP+z3NI+tboKwtlubTpH3V6h2CtRvvHqHM2eC2rMXzfVnFuzevAq7IxNlC+Q6xBCkbT4125JYK3fxCWry6XM2ttrim2QhIClmMjo9cnX4VQwFo5MXLE/7HjOrtsMB8zWjyGtt7fh+lPSbSB+zelO/q15e4ynxfCA4q5ZsKwVLjWkEs9y4yNkYsToOkGgAbV04hbsWBzKg38QpPPXC7LYst+xUJrdcdcEAGdeqty3w1nXiVzDXIxS4jEiI6duwb9znGsa/rGEjNuIIGpmgy1hioAVoA20FLDbmkr2Ego4Pwyw+CxOIuI5uYdS2VLhVbpyEqGkMVlhBj0oaa2xM5svgskDwBYk+tFPAEP5s4lrPRTqGmjULc23f+QrUG88tQ5mthbdr2W/cdGa5aNkIA5VHN64Lc3BBPRmeiRPhVjkjgbN67kxEhcrOXVmSMsGDMjLE+PjVCxbb2TFdKelhANBoefn7qbh9o83ipaR7NdGw+mUT/wCVKV1LX5QC49wh8PiLtoseixy6DVDqh8dCPiDVXDYJ7jqisSzEKogaljAop4yjYzA28SD+mw8Wr5gS1s/q3PkT/wCTdlYGGDWbVy7n6bzYsmAMr3FJu3QR3LWYj6zpTjiPLrutP1CzT5Y8Is4YYdbLM5u2zcN1mkQpQA20AHvZidTpQybTd8+gop5a2SLXCwpiMIRsNlFiPLehZrbd75CngtuOrGhG03fPoKYWm73yFOUbvfKmCN3vkKoMPOSQjDJJnV/8ZrcrE5KAjDJOur/4zW1XmYnG+pF7nlnMtHv/ACFLmm759BT5Gj3/AJCm5tu98hXqFhxabvn0FGfBMEw4ZjEZgLl0A2kbKrvkAboqTJnq7aCwjd75CrnCuBtiLmRGtc40wGWC8CT0ssTHaRU8WOaNXRlnJsO4MFiDtBWDPZFGGIwD/mlLczdF4XOb05zIWKzzY12M+VDo4IUutYOJsI6nKVK3VQN3ec5vJOverjxPk7cw783eCITrJQMpHeBUHN/GsyqdU/MDV5GcQ9lxStcboMGtvpsGjU+RAn41HH8jsSh/QfprOvNvbyuCk9GYOhiKrcS5O3cNaS5cu2lR4FqJY3JXMAiqpOwnYRUOGcm72IV2tPbOUTcklCogmWkCRAO07Um1edNANi8O2Ft3bVxx7RfUW+bGUtZs5g125dg9HMFCKp1OYmIBrQ5BYV/bLVwn9GhYuxEKP0bAAtsDJFYeF4cu1vEYdRv7t20pnrzvaC/GafivA71vKLyCDqjFVdG8UcSD8DTq01erA2MVev4PH3bykgG/fZZByXbdy4zwG2YFWG2x8qvcoOAe0D2rAnNbfW5ZUBntOfe6I1jwG3VpQbbwxX3coPXCgT6Vefhd5bK4iQEZzbUgEMWCljqOrQ9e4NGTLTT126hRv8kHUDFYTEPzYxFsoGYZcjwwBM7e/OvYO2s7E8k8ajZTbdvrImdD4hh1ecVkW7TTGcCdyQT8TEmtHHcAxNmylwsDZf3SjEoZ2kKYE67jqopxlaa1AjxFWtWxhs4N43Fu38sMLS20ZbVlyNOcLXGcjqCrO9XOC8MuthsY4BM2VVeiekeetu2XvELbOgrBtWCoyrlUDYBYA+Aq5juBOttL9xrBQkraclWLMJJS2vvZuidIG1Eo1Gm9WBr8i8fzOJ5u8QbV4GzdRhA6egJ+JjyY1ncdUHEG1ZabWHzWLZIBL3M04i5p1lwE/wCyKzhbftHpVvFcMvWFtFsqi6nOJAPuzHwOx/6h203BZ1K/+g0E/Lfh9wYbhzQZSyyXDlPRYrZIDD6Putv2UFFG7w9KiuFgkgICdyFgnzI3qRz9q+lPDg4qmNIZkbvD0qIVu8PSpEP2r86QVu0elbGHnJQH2a3O/T/xtW1WNyWB9mtzv0/8bVs15eJxvqRe55XkfvD0pZH7w9KaH7V9DSh+1fQ16pYkEbvD0rb5GqwxuH6Q/WDq8DWGFftX51ucjUf27Dzl98ds7Gs4nC+gjnyitu2NxIU737gAiSTOw7a1+XGK6OCw+YG/aszfO+QsLYVG+scrGOweIrK5SXrwxeKCXbltefu6JdvW5k6ki2wnYVk27bDQZRqSdDqTuSesntqMIOSi/D2EloFfK7N7HwwSJ5q75aCyPvqXIbMLePkj/hnOngr1HlcreycM2nmrs7xtZp+RCtzXEJj/AIZ4ie69Tf8ARl1/yHJggivA6Q2HV4Ua8h1bFWcRg7pBXLzlk/s3mJHhJUx59tBSB4Hu7Dtox5BXvZkxOMvEC1at5QRPSdiCEXtYkKAO1hVcfgY3sCOFs3bhVVjMxAAg+8xgD1NGnB73tdvGYFSCqKPZNIzPhui7/wDXcBb91qHOAtcs2ruKYKWtKq2xqQcTfORJ2kLLMY6lqfJ/jNzD3rLZMOqIVByW2Vhb91gpzHXLPbWcS56Ll9/n3E9TKXORMj0NGXCeP80uHw+IAfDXcOecEaoxxF9RcXr2VZ8gRqNcrlrw1sPjLgTLkf8ASpvtcJLAeTBvhFUeLq4XCno64fxj/icQdPUU5ViKPn7Me6LHKXgdzC3YDK9p+lZubh0O2o0kT/A9dceIXH9lwayPfxjdcaezgf42rZ5L8TW6nsWLjmm/U3Ouzc6oJ+iZ+cbHShyp4Xdwww9p8uYHGEETlZCcNlYecfxozO1GW9+ovIzuF4Zrl1Q7KtsS11tejaQF7rfBVaiXEYp8fwxrrAC7h7rOF06OGumQhjuKQP8As1iW2azhGcpbd8SxsIr5ivMoM+IdgrKSCebTQ9ZnStXkNxZvaRZu27AtX1a0/NrcUnMDlBzXGBBOm30qziW25Ll8YMFGD/V+dcmD/V+dXeK4O5YvXbJgm2xWTuQNVY+alT8aptn8PnXSnatGkI5/q/Oo9P6vzpEv2L6moy/YPnQM9B5KT7Nanfp7f8xq2qxuSk+y2p36e3/MetmvLxON9SD3PKJf6vzqXT+r86hL9i+ppwX7F9TXqliYL/V+dXeGcTvYdxctLZ5we6zq75ZEGFDgTBO81Rl+xfU1LM/YvqaTSapiLmPx9287XHWyHYyzILi5jAEkFyBsNgK4W3cEEhD4EtB84IPzrvgcRlVwwjMVgiZEB+l8xp5+FSs3QBqFkCD1z0kM+nODyio53G4qI0jvxDlBib6JbuJhitvS2FS6ptjLlgEXNdAN52FLhvKDEYdWW0mHAcRczrcc3BBEE84AB0jsOuq3PCPdUmTpqMytGxjokaxUsNiQpuA7HLlI0IgnpRtI0MVh1lay/PmoJIgMbA0w1ieqXxGX7Oef/KuWNx+IvZBdZClv9XZQc3ZQ95UG7b9JiTqY3NdkvgZZVdFObxaDB28v5FO91YkKp1XTYmOcJB85tj/SjNrrFjyixHFrr2lsm1YFpX5xQOdDC5kZM7ObnS0c6ERt2VTtuwIJVWHZLCfiKs3bigDKAYJmfpDMxUT2xlB8/CoXrohgqjryntBbZp2IHX5itxlW0XqFF/iXKO/iAgvWsORbEW8vPIyqYBBbnDm90biq/EOMXbyorWbA5tclspzqlUkGGJch9ZMkDc0nxIOTwUBh1FuagEabhtPQ9tRu3l1hRrmiJBGsp8oB86xFpV9D/kMpSzP2L61ocQ4zevjDi6qvzC3EBzEF1c2yAxjq5vfrmoXL6zooyknbdemxUjt0y6VBbgy7DNBHXuShB2/fHwFbz5quLCjrxLity+LQa1ZXmlZLWQ3Fyo5VmBDM2YkqNdK44DGPadXyKxUhlBZlGZSCCY1I02ro1xYiBMDXXUiJBEees/5Jrqa9EfSI3O6NCnTSGgTrSU0lSiwynTjfHLuKfnLlmyLhABe2XQEDaVYsCYMTpsKyi79g9aRuN3R61zLt3fnVoxUVSFRMs3YPWmluwetXjgz7uYG5HuaxMTlz7TWeLjd35inYHofJWfZbU/X/APa9bNY3JYn2WzOmj+P9a9bNeXicb6kXueS537o9amHfuj1rsnDcTp+gf+P8KkcDif7Pc9G/CvTzR8Spwzv3R60/OP3R6119hxP9mu/Zb8Kf2PE/2a79h/8A60ZkBxzv3R604d+6PWu3seI/s937LfhTHC4j+z3PRvwotALDXSD0lEZW6wdcpC6ecV358a9AT0SJ2LAAMI7CST8BtXD2e/8AsLno34VE2b37F/Q/hWJQUnd/yOzsmIhiQuUFHAk7MymBI3Eka1O5iQV90ZuiCxjWAZO3kOraaqG3d/Yv6H8KaLn7Jv5+FZeFFu7HmLly8kvC6H3NAI0ubx1TkPp2RTXLy9KEH9Zl7DIOSewgx9rwqixcf1bfz8KYXW60PqKFgLxfqGYvXryktCAanKR1qX2I6iFiD8KTXVJUhQBmlhropCdHbWDnFUOebuH1FLnm7h9RTWClzfqFl/nUMSsaEHwkCHGnUZ0qN+6MvRXWV0nYdPNBjb3P86pc83cPqKcXW7h9RQsJLm/ULH5xu586Y3G7nzFNz7dw/KkcQ3cPqKsIY3G7vzFMlxpHR6x1imbEN3D8qdcSw+iflQM1ecQML2b+sPQjXL5dvXWRzjd351I4pu6flSbEMd1PoKzVCo9B5Ln/AGWzOmj/APtetmsfkxrhrWnU3+Nq2MprzMTifUi9z//Z"/>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100" name="AutoShape 4" descr="data:image/jpeg;base64,/9j/4AAQSkZJRgABAQAAAQABAAD/2wCEAAkGBxQSEhQUExQVFRUXGBQXFRUXFxQUFRQUFBUWFhQUFBUYHCggGBolHBQUITEhJSkrLi4uFx8zODMsNygtLi0BCgoKDg0OGxAQGzQkHyUsLC80LCwtLCwsLCw0LCwsLC8sNCwsLCwsNCwsLCwsLCwsLCwsLCwsLCwsLCwsLCwsLP/AABEIARAAuQMBIgACEQEDEQH/xAAbAAABBQEBAAAAAAAAAAAAAAAGAAECBAUDB//EAEoQAAIBAgQBCQQFCAcIAwEAAAECEQADBBIhMQUGEyJBUVJhcZEUMoGhQmKSwdEHFSMzU3Kx8BZDVJOy4fEkJTRzgoOis8LS1ET/xAAZAQADAQEBAAAAAAAAAAAAAAAAAQMCBAX/xAAxEQACAgAEAwcCBQUAAAAAAAAAAQIRAxIhMTJBcQQTUWGR0fAisRRSgZKhM0LB4fH/2gAMAwEAAhEDEQA/APZF2pqku1JRWDQlqRpop6AGipzXJryhghPSIJA7QsSf/IVE4hD9NY7ZHZP8KQUzpO5qiccwz5lAFsAvDTAKFjAjWIq9zi9o6usde1U7+HTJeYsctxOkRBhQhBKwNdPOhml5nRsWNoMwTESYWJOnmKi2NUKzGYXPOnc96uDWLbEqGYE222XKBbc7gxAMgntEmul3CKVdM2jZiRpKh9z5b70rY6RLE40KlxgJ5v3htrlDRPkwqC8SWSGkEMy9o6JRZB7JuIPXspnwqMl1Qwy3DLEZYWUVdOrZQfjXLHrbLpmYqygZYUwC9xMpmI95AI8aTsaSLTYpJI3IbLEa5sueB26a06YtTsDoSNjuNDVW9gEObMwhgA0gQWGYhhOzdLq7BVjD4ZVLQwlpnaSW1Encxr6mnqKkOmOQ9okBhIIlTGonq6QnsrtZvK2g3gGCIOVpg69sH0rg2DSLalhCqV1gZgVynyrpZtqpzFgTlVZ0GiSfXpa/CjUTosR4ClkHYPSpZhtSLCtGSBtL3V9BUDhk7i/ZH4V3BmomgRx9kTuJ9lfwpvY7f7NPsr+FWIqNAwU5W8ORjb/RW9j9EDs7BWD+aE/ZJ6UY8euRlHn91ZPOVSOwgsQaVJaQFJdqmA5pUjSFAFHE4RmdXESrCNTBSCGB036TfKuOE4c6ZNVOUgkSeq0U0MeWlawFKs5UbzuqM/CYFkESDonaIKzoB2bRTrhX5g2zlnmwgMmC2TKSdNBtV+mp0LMzMHDzm6sptrbaWZjoSWgMNoMUsNhbizOU9C2k5j9AvqejuQw+M10x/EBbMbnsAn/Ssq5xF28PA6/wqblCO7NXJnb82uFAlfctqwkwTbyZSDH7/wAq74/BNcfMIAASDJ0ZbgeSsQ2nb1+tZHttw66ep+8VFOMNMSJ/eXXy1oU8PxHmkaz4G4S0EDMyOTuVcSCQCIPRyb92umFwNxGkZYyKuWSQCqQGUkTuI16j60MPxsgw2h7D93aK28LjlcVtRT1RnO9jjbwLKAuhC3MwM683JaD5FiAOyKV7AnJcQAalyvUOmNB4b/KtGnoyoWdlJ7b84HyjRXUa95kIn7J+VcPYnzz1F0uHUSrZWVgJ8MnzrUpU6DOytw+wUthTuJ+bE9XnVinpjQZbsVRipVGgDG48klZ7DWVzYrX42dV8qzKpHYApU042FJV0pxtWQGpwKVOKAFSp6akA9RIqVM1AABxviGW+2pnMQY7Araeqr61yw3FxzDXGBARVnTclQ0KP+oCu/KzBRd5y3qxiVEHUfS10/wBKCOKYVwruZAmJGYZDpJdBqVIBHhPZtw4kNWUizYxvFLt1IKtazBOadgba5z9HUSfOdeoVk8PxVy4Qrswu5oVSrQwUgZgSDETrmn51p3+IB7TtcuM9rmvcPNkO7k9HaeiSqjY6b0J8Aabqq7SgjUtlKqSDIJ0GsSK58O9S8kkg3Xixa4qEZCoJdGAIuKo1FsHZ9DpPr1aHC+NBXK6rror6GOyeuszivDuc1BLMBJJglgOrSACI7OunNyxJsOlxYQNnzbr2qSeo9UT4aVfDnkdkWrPSsDjQ4FXBQZyZdgArNmI0zd4A6E+MRNGYrv3Vkh6VKmFAD0zU9RJoAVRJqU1GkBlcaOq/GsytPjQ1XyNZlUjsIK02phTosCkBWRiFPTU9ACpUopUAKqXELpDW462IPkUb7wKu1m8YaOb/AH1+cj76xPRAgJ4hjJuXc+gUsSxMBQDG+vVFY97h1x7TOpcqQSudgWaRplUg5V13kGOrWiPlRwZbucLGdxGsxOkHTfYH4CntXkL3FkRbREadANCT8II1/CuLtDcGVgrBXgnBLeJw91WLLcXRrckBXGqPvLAjrM7GIrMu8MuYRlkDpHQGQCwMdF/o6EaQQRuD1a7YwW7xvWjoRcDDqZQxO3WwEt/0kddVuVnKi1ctLaVM5PSzzCqwMAAR0p17NDXO86l5Mqmmi9wniwuSjJkdffWZJE6EERp4RVLiOFdsaEHUFYAmItgKpbSdSQY/enTWsvhuHe7cRkYC42mYGICmCrbgjKp1gnSda1r10pxEMQJuLlIVsygQcoDEDbm/nVouLkov9TOVq2j0Xk3gsqjbT4eVEVYXJ7FZlOkQYO247IreFej0OdipUqegBjUWqVM1ADVCp1CgDL43uvkazK0uNHVfL76za3HYQWrTAUre1PWRjRT0qRoAanp4pUAI1h8rSRYzD6LI32WBrcNZXKO3mssvaP8ASsYnC+g1uBF/HXMSL5T9Hbthl50zLXNRkTqABiSZ36qy8Lwm5fBuAg5yzAtKmBCgZgNCYfq/jRDxHXDpZtBc1/pbdGHIe45HkSavph1tqiJoqD1AEa/xryXiNtyLNcgCvYK7hwQYIJLADpEdHO4gxmAG5JGu2+g1fsozLDEBiAUAYFSWIkA6b6RJo85U8Rt2RpDXHUx2hATMdkmfOPKvP8IZxFrMZm4hbsnNpHh+NWw25birUPOH8mwAptnLcUL0tYJWNTBBk6ifHrqzwzk3dF03r5VivuASeo65iBA1OlXuD3LvOBSilJ98EAAeRbMT8Ioh4riRatg5WIJ1KicsCZPYNq6lCCubWqM5nsT4RZgfH+IBrdArC4LiBdlkJKk6EgiYA1HaPGt8CrQ4VRh7jRSqVNWhDVFqnUWoAjUKnFQNAGTxrdfL76za0uM+8vl99ZtbWwBcppU1ozT1kBU9KlQAqVNT0AOayeUNzLaOsePZ41rUPcq8M7LKvCxDJkDSCYZgZnRZ08KxicLGtzC4NdDMTH6q1bsjwYDM8eqelLjd7LbJPWGWT9ZTuerUD+TXDk67sGJC66vDAgNmf3Y0OgTXsjsrnymu81aZiZVuiVOu+mZfEaN8DXjJfVRdgPj8Q1+5dMTmWFLHRbcTmYnYbHTriKnw3h9tCp0Y/RYqzM7dRVOoTtoTpPZNFAwW3bB/W3CHI3yo6ouU9g19a2OFYoLjVuMYS2gPVAa4szHYodV+Arrl9MTC1dGvb4rdw0PcR8kwZRl06ipO/kflXofCMUt1QQZBAIPaCNKEOXOIPs7L3miDpoBJ8xpv41e/J0GGHsz2fIklflFV7JjSmmmGJDKg2t2AK7VGKlXYSFTGlSJoAaompVFjSAY1yNdDXM0AZPGfeXy++s6tDjHvDy+81n1tbCC5NqQNNb2p6yMeKQpU1ACJpA0jSFADzXO9bzCK6U1AAmnDuYZhMgs7DqjMxYLp2SayeVNkPhrinSRv2eIot43a0B7KEeUh/RaiVkB9Yyq/Rz+OUkHyBrzMeGXFTKp2jzXEqbfsy9qgeRdgS3z+VbHIPhwxGK5y4ZUBrhXqJzwoPaNaxuUF4PdABlQDBBDCYJ0jyox/JdwwoLl5vpAKPLMTMdUxtRjOoMcNzvy/uBrlu2AS5iP3SYOniSvpRxyXwQtooGygAeQECgtcP7Rjywki3oZ1UHXKF8dj8K9JwFnKoFX7FCoX4ixnrRbpjSFNNdhIeaVNSmgBVFqlNQY0gGNc2NdK5GgDK4x7w8vxrPq9xf3h5feaoVRAF6CnpJT1gBqanNPQBEilUqVADUqVI0AVsakoaB+LYfPbuoT1GPDSNv53o6xZ6BoAOGNzE310JFpNGByOpZyVbwIaJ3GTr1FcfbKyp+ZuG55YmGIu7e7OYdhUN1eQP8mvTOFO2HwMjVyttE+s5AWfUk0D8e4cbbsbeZWBCFWOsGEVSesrIE9YIPbRy9wcwqMxUgjKwgwwgjTsOo1/CubEacL5WikFqb/JDhK2kA0ndjvLHfU+nkBRWGHaKDOHM+UGY+G/iOlp8atK7z72ldi7VgpUmYcJBVNIUPWsWVjpAg6dmvYO2t2w+ZQatDEjNXFmGmtzrTRT01bERB3H8xTNXQ1BqQEKga6kVxY0AZHF/eHl95qhV7i/vDy+81QmqLYAwtHSnmoofDqpVgCU09QFSAoAempU4oAUU1KqeNx621JJ2oA6Y0dA15lxTiL28YrICQuY3ABJdVUaQN4zmPEzRPf4613MEBA7WDCf3RGtD3EMC7NnCyZkFWhgYAIIMSCB2g6VwdpxsKSqykU0Zv5QrGY27ts6XVKk6alQSvjPSI8IHjWbx+xzN1XlgLgOZozQ4jaSPDTwNaT4V3w19HmbTm5alSrZeizgAnbMT11y5SMGsWncHKYcEEd3z8ajhOOSUWU5poqcJ4oUBUX80wdmnTyPRNWLHHWDGbzxEHQmdupiYNDNjBTDIZEnrggD7608PaJJDSNhudfiBU5RiVDrgL84ZGcifec5idpyjZR8zR5h0hQKEOT1gLlA6h/EzRotej2RLuk1zObF4hxSpU9dBMaoNU65tSAYmuLV2NcGpjMbi/vjy+81Rq9xf3x5D76o1tbCYZrTUIDl1Zj37f2j+FL+ndjv2/tf5Vzd+vyy/bL2LdxP40F9PQf/AE7s9+39o/hT/wBOrHft/b/yo79eD/bL2DuJ/GgvppoS/p1Y79v7f+VL+nNjv2/t/wCVL8QvB/tl7B3E/jQV3GgTQhxgNdbT3VPXBBby69P41J+W1ggjPb+3/lWPiOL4dyZvpqZjNA8tN65+042eGWKfo/YccGSf+0WLt8J0VNpTsZMQTtoKnaw5iHIbshQInsrGd8GWzG4hPi58u2rmH4rhkGVb1sAfWn5k153dT/K/RlO7l8aHwjW153VtBcRVdi4OUHMZkxJTbsUmgXFcRdksqzKQiwqxupicxJgnTw2ozfEYMuXL2cx36eh295Zg7DfsFVuJWsFeGty0p6irKPlNUja/tfozSw5AXhsSoboqRJ6iIjyNa9gz+NdhwLCyD7UnlK7/AGqv4fC4YHpYm2wjYMqyfPMf5663K+SfozWRhJwTEwqNJIiJPh5Ub4e7mANeffnWwFAS9ZERHSUgDwAI6q1cByssogBu2mIABPOKJ8Yro7LjuMcs01W2j9iWLgtu0GQpUMf01sd+1/epS/ppY79r+9Sur8RDz9H7E+4n4fygnrm1DZ5a2O/a/vUrm3Lax37X96lL8RDz9H7Auz4nh9gmY1xNDx5aWO9b/vUqH9MbHet/3iU/xMPP0fsPuJ+H2LXGPfHkP4mqNPc4it+HQgjbRgwkeI86jNdMHcU0RkmnTPHzhV8fU1H2YePqanzA7T603s47W9TXtFrG9mHj6mrVvgdxgCLV0g6ghXII8CBrVYYcdretGHJgZeG8VUExzObfra3cBPoo9KniTyRtCbBu9wG6i5mtXlXvFXA9Yqp7GPH1NEv5Py1nGWltlgrkq6T0GUgzK7SImfCtPhnJ2xe4jjCf+Gw7szKD0SQJKafRDZxH1IrLxcral4WLMCWG4HcuDMlu4y94BiPKdq5YrhTWzDo6HqDZlJ8RO9dOK4g41+dvSQdbdrTm7Fv6FtE2BAiT1maI+RWW6Tgb0tZuhsgJk2bigkNaP0dAdBpt4088lHMwt0C1rhjPORXaN8uZo842pXOFsolluAbSQwE9gJFa3DcE2Hx9pCzB7WIRSQd4uAH4EfI1Y/KEDc4liCxY5OaRNfdXmLbkDslnY/GjvPqSXMLB1MFJgZiTsASSfIV1PCX16F3TfRtPPTSuZsDtb1oz5ZXmfhvDkLsQ0lukenzaZVz973p16xTnNxa8xtgmnA7pAIt3yCJBCuQQesEDWn/Md39lf+w/4U+KxFy5lBuXVRERLaLccKFVRJKiAWZs7Ex1gdVFHKhm/NnDVD3Bq5JDsGOVWiSDJ3rMsSSrTditgpc4PcUAsl0AnKJDCWMkKJGp0OlRHDHmMt2RuIaR5iKtYrG3bllLL3LlwJcFxGd2ZkGR1ZVYySCWTQnTKe2iblTfduE8PQu8M5DnMZdbaXQqsesaKYPdFEsSUatbugtgb+b2gH9JB2OsHyMVF8Fl0OcHsMg/Ojj8ljsl6+AzFeZLZSZEowgx26n1oU4Pg1Nr2rF3Lht9EuQxN3EXnGbmbU7ses7Kuugo72pNPkFlIcPJEjnI3nWI7ZiuJw3i3rWlxbiN7FEG6xRBpbw9titmyg2UAe+0bs3wgaVnmx9ZvWtxbatjTIezeLetOLHi3rUjY+s3rTcx9ZvWmxnoPIhYwo3999/hRBWByLWMKoknpPv51vzXm4nGyMtzyMYURu3rS9n8W9an7P8AWb1pvZ/rN616hWyPs/i3rRZyatRw7iup1sDczHRu7UK+z/Wb1oi4Rxe1Yw2Iw5t3rntClXfNbXKChUc2uswWJ1ialj24UhPYoWOI3bWbmSlkkZTcRWN4A7hXuMwWe1QDRH+Tm0OZxuHUnNcsnLJkk5binU7mXBJ8aDWsiTla5HVmyg/EKSPnVjht57Fxbtu4yupkGZHiCOsHaKU8NSi65ioqW8PoOk2w66IuQWCLY+xBY5SzHXSAjb+o9aq8QuWLzm5F6y7El1thLlosdygZ1ZJOsajXemw/FzYtvbwouI9wZbmJulOdCd3D20LBJ7zMT4bQSk3GktRt6FnGXFvcWe4rHKcXbAg6Hmmt2mPlmttXPl1bniOLMkdO3sY//ns1n8D5vD3LTsLrLaZGW2mTpZDIUlmECQO2tLjmPw2KvvfK4y2z5Syp7OyyqKkglwdkFYpxlHyQjB9l68zx59u38DRZystf7v4YJOgu6jfZaxMddsFLdqyMSqhzcu3LnMlmIUpbVVR9gHuaGNTvWhxzjVrEYbD2FTEIcP7rkWSbgyZTmAudGTB66c25OOnMGwdGH+s3rRZyptf7u4YJP9br17GhW1Y16TuB1kAE/AEifWiDjHGbN/C4fDhMQhw50uEWDzkqVaVF3oySD17VrFu49RsH+Y+s3rRXykt/7r4aJP6y7r17XaFks6iXYDr2JHw66IOL8Ys3sJh8Mq4hDYMi4VsnnJR1aVF2VBLT17UYt3HqJl38mduL9/Un/Z7m/wC8tcuCYJOIcPs2FAXFYW3NkiAbttgudf3jAnxAPWa4ckeNWsEzu63rzXFyZVFsKikySWZxJ0GwrDwDth3RrFy5NvLlZwoOmkMAxBEaHXWTWHBym30oOZWfDEaFmnrB0II6iK5mx9ZqKeUONwmL/S/pcPfP6wKgu2rjdbCCCp8f470Lm0epj8QAfSrRla10GmMbP1mphZ+s1TNo94/KmFo94/KtDsPuRyxhl1J6T7+db1YPJERhk1nV/wDEa3JrzMTjZF7nlPMHvNS5k95qfmyR75pc0e+a9QsLmPrNRTwnh+HbA4m+9stcsA5QLl1FuEr0A/SMdLeI8qF+ZPfNF3J62PzZxAOzZTzckKGYfuqWUE+ZFRx21C0zL2BPmjuTHguYL5DMxMeZNFN7AWF4aMULU3i4tBecvc1mLwXK5s2iyYzbisDmrP7TFf3GH/8A00R41F/M6BGcj2oauio0w30VdhHxrOLLar3XiDIcieE2MS9y3fUnKhuBkZ1MBgGBBYiOkI0nTc0KZucAcDmwwBVFLNlB1ALMSWMESdB4CjD8m9si/e6RP+z3NI+tboKwtlubTpH3V6h2CtRvvHqHM2eC2rMXzfVnFuzevAq7IxNlC+Q6xBCkbT4125JYK3fxCWry6XM2ttrim2QhIClmMjo9cnX4VQwFo5MXLE/7HjOrtsMB8zWjyGtt7fh+lPSbSB+zelO/q15e4ynxfCA4q5ZsKwVLjWkEs9y4yNkYsToOkGgAbV04hbsWBzKg38QpPPXC7LYst+xUJrdcdcEAGdeqty3w1nXiVzDXIxS4jEiI6duwb9znGsa/rGEjNuIIGpmgy1hioAVoA20FLDbmkr2Ego4Pwyw+CxOIuI5uYdS2VLhVbpyEqGkMVlhBj0oaa2xM5svgskDwBYk+tFPAEP5s4lrPRTqGmjULc23f+QrUG88tQ5mthbdr2W/cdGa5aNkIA5VHN64Lc3BBPRmeiRPhVjkjgbN67kxEhcrOXVmSMsGDMjLE+PjVCxbb2TFdKelhANBoefn7qbh9o83ipaR7NdGw+mUT/wCVKV1LX5QC49wh8PiLtoseixy6DVDqh8dCPiDVXDYJ7jqisSzEKogaljAop4yjYzA28SD+mw8Wr5gS1s/q3PkT/wCTdlYGGDWbVy7n6bzYsmAMr3FJu3QR3LWYj6zpTjiPLrutP1CzT5Y8Is4YYdbLM5u2zcN1mkQpQA20AHvZidTpQybTd8+gop5a2SLXCwpiMIRsNlFiPLehZrbd75CngtuOrGhG03fPoKYWm73yFOUbvfKmCN3vkKoMPOSQjDJJnV/8ZrcrE5KAjDJOur/4zW1XmYnG+pF7nlnMtHv/ACFLmm759BT5Gj3/AJCm5tu98hXqFhxabvn0FGfBMEw4ZjEZgLl0A2kbKrvkAboqTJnq7aCwjd75CrnCuBtiLmRGtc40wGWC8CT0ssTHaRU8WOaNXRlnJsO4MFiDtBWDPZFGGIwD/mlLczdF4XOb05zIWKzzY12M+VDo4IUutYOJsI6nKVK3VQN3ec5vJOverjxPk7cw783eCITrJQMpHeBUHN/GsyqdU/MDV5GcQ9lxStcboMGtvpsGjU+RAn41HH8jsSh/QfprOvNvbyuCk9GYOhiKrcS5O3cNaS5cu2lR4FqJY3JXMAiqpOwnYRUOGcm72IV2tPbOUTcklCogmWkCRAO07Um1edNANi8O2Ft3bVxx7RfUW+bGUtZs5g125dg9HMFCKp1OYmIBrQ5BYV/bLVwn9GhYuxEKP0bAAtsDJFYeF4cu1vEYdRv7t20pnrzvaC/GafivA71vKLyCDqjFVdG8UcSD8DTq01erA2MVev4PH3bykgG/fZZByXbdy4zwG2YFWG2x8qvcoOAe0D2rAnNbfW5ZUBntOfe6I1jwG3VpQbbwxX3coPXCgT6Vefhd5bK4iQEZzbUgEMWCljqOrQ9e4NGTLTT126hRv8kHUDFYTEPzYxFsoGYZcjwwBM7e/OvYO2s7E8k8ajZTbdvrImdD4hh1ecVkW7TTGcCdyQT8TEmtHHcAxNmylwsDZf3SjEoZ2kKYE67jqopxlaa1AjxFWtWxhs4N43Fu38sMLS20ZbVlyNOcLXGcjqCrO9XOC8MuthsY4BM2VVeiekeetu2XvELbOgrBtWCoyrlUDYBYA+Aq5juBOttL9xrBQkraclWLMJJS2vvZuidIG1Eo1Gm9WBr8i8fzOJ5u8QbV4GzdRhA6egJ+JjyY1ncdUHEG1ZabWHzWLZIBL3M04i5p1lwE/wCyKzhbftHpVvFcMvWFtFsqi6nOJAPuzHwOx/6h203BZ1K/+g0E/Lfh9wYbhzQZSyyXDlPRYrZIDD6Putv2UFFG7w9KiuFgkgICdyFgnzI3qRz9q+lPDg4qmNIZkbvD0qIVu8PSpEP2r86QVu0elbGHnJQH2a3O/T/xtW1WNyWB9mtzv0/8bVs15eJxvqRe55XkfvD0pZH7w9KaH7V9DSh+1fQ16pYkEbvD0rb5GqwxuH6Q/WDq8DWGFftX51ucjUf27Dzl98ds7Gs4nC+gjnyitu2NxIU737gAiSTOw7a1+XGK6OCw+YG/aszfO+QsLYVG+scrGOweIrK5SXrwxeKCXbltefu6JdvW5k6ki2wnYVk27bDQZRqSdDqTuSesntqMIOSi/D2EloFfK7N7HwwSJ5q75aCyPvqXIbMLePkj/hnOngr1HlcreycM2nmrs7xtZp+RCtzXEJj/AIZ4ie69Tf8ARl1/yHJggivA6Q2HV4Ua8h1bFWcRg7pBXLzlk/s3mJHhJUx59tBSB4Hu7Dtox5BXvZkxOMvEC1at5QRPSdiCEXtYkKAO1hVcfgY3sCOFs3bhVVjMxAAg+8xgD1NGnB73tdvGYFSCqKPZNIzPhui7/wDXcBb91qHOAtcs2ruKYKWtKq2xqQcTfORJ2kLLMY6lqfJ/jNzD3rLZMOqIVByW2Vhb91gpzHXLPbWcS56Ll9/n3E9TKXORMj0NGXCeP80uHw+IAfDXcOecEaoxxF9RcXr2VZ8gRqNcrlrw1sPjLgTLkf8ASpvtcJLAeTBvhFUeLq4XCno64fxj/icQdPUU5ViKPn7Me6LHKXgdzC3YDK9p+lZubh0O2o0kT/A9dceIXH9lwayPfxjdcaezgf42rZ5L8TW6nsWLjmm/U3Ouzc6oJ+iZ+cbHShyp4Xdwww9p8uYHGEETlZCcNlYecfxozO1GW9+ovIzuF4Zrl1Q7KtsS11tejaQF7rfBVaiXEYp8fwxrrAC7h7rOF06OGumQhjuKQP8As1iW2azhGcpbd8SxsIr5ivMoM+IdgrKSCebTQ9ZnStXkNxZvaRZu27AtX1a0/NrcUnMDlBzXGBBOm30qziW25Ll8YMFGD/V+dcmD/V+dXeK4O5YvXbJgm2xWTuQNVY+alT8aptn8PnXSnatGkI5/q/Oo9P6vzpEv2L6moy/YPnQM9B5KT7Nanfp7f8xq2qxuSk+y2p36e3/MetmvLxON9SD3PKJf6vzqXT+r86hL9i+ppwX7F9TXqliYL/V+dXeGcTvYdxctLZ5we6zq75ZEGFDgTBO81Rl+xfU1LM/YvqaTSapiLmPx9287XHWyHYyzILi5jAEkFyBsNgK4W3cEEhD4EtB84IPzrvgcRlVwwjMVgiZEB+l8xp5+FSs3QBqFkCD1z0kM+nODyio53G4qI0jvxDlBib6JbuJhitvS2FS6ptjLlgEXNdAN52FLhvKDEYdWW0mHAcRczrcc3BBEE84AB0jsOuq3PCPdUmTpqMytGxjokaxUsNiQpuA7HLlI0IgnpRtI0MVh1lay/PmoJIgMbA0w1ieqXxGX7Oef/KuWNx+IvZBdZClv9XZQc3ZQ95UG7b9JiTqY3NdkvgZZVdFObxaDB28v5FO91YkKp1XTYmOcJB85tj/SjNrrFjyixHFrr2lsm1YFpX5xQOdDC5kZM7ObnS0c6ERt2VTtuwIJVWHZLCfiKs3bigDKAYJmfpDMxUT2xlB8/CoXrohgqjryntBbZp2IHX5itxlW0XqFF/iXKO/iAgvWsORbEW8vPIyqYBBbnDm90biq/EOMXbyorWbA5tclspzqlUkGGJch9ZMkDc0nxIOTwUBh1FuagEabhtPQ9tRu3l1hRrmiJBGsp8oB86xFpV9D/kMpSzP2L61ocQ4zevjDi6qvzC3EBzEF1c2yAxjq5vfrmoXL6zooyknbdemxUjt0y6VBbgy7DNBHXuShB2/fHwFbz5quLCjrxLity+LQa1ZXmlZLWQ3Fyo5VmBDM2YkqNdK44DGPadXyKxUhlBZlGZSCCY1I02ro1xYiBMDXXUiJBEees/5Jrqa9EfSI3O6NCnTSGgTrSU0lSiwynTjfHLuKfnLlmyLhABe2XQEDaVYsCYMTpsKyi79g9aRuN3R61zLt3fnVoxUVSFRMs3YPWmluwetXjgz7uYG5HuaxMTlz7TWeLjd35inYHofJWfZbU/X/APa9bNY3JYn2WzOmj+P9a9bNeXicb6kXueS537o9amHfuj1rsnDcTp+gf+P8KkcDif7Pc9G/CvTzR8Spwzv3R60/OP3R6119hxP9mu/Zb8Kf2PE/2a79h/8A60ZkBxzv3R604d+6PWu3seI/s937LfhTHC4j+z3PRvwotALDXSD0lEZW6wdcpC6ecV358a9AT0SJ2LAAMI7CST8BtXD2e/8AsLno34VE2b37F/Q/hWJQUnd/yOzsmIhiQuUFHAk7MymBI3Eka1O5iQV90ZuiCxjWAZO3kOraaqG3d/Yv6H8KaLn7Jv5+FZeFFu7HmLly8kvC6H3NAI0ubx1TkPp2RTXLy9KEH9Zl7DIOSewgx9rwqixcf1bfz8KYXW60PqKFgLxfqGYvXryktCAanKR1qX2I6iFiD8KTXVJUhQBmlhropCdHbWDnFUOebuH1FLnm7h9RTWClzfqFl/nUMSsaEHwkCHGnUZ0qN+6MvRXWV0nYdPNBjb3P86pc83cPqKcXW7h9RQsJLm/ULH5xu586Y3G7nzFNz7dw/KkcQ3cPqKsIY3G7vzFMlxpHR6x1imbEN3D8qdcSw+iflQM1ecQML2b+sPQjXL5dvXWRzjd351I4pu6flSbEMd1PoKzVCo9B5Ln/AGWzOmj/APtetmsfkxrhrWnU3+Nq2MprzMTifUi9z//Z"/>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102" name="AutoShape 6" descr="data:image/jpeg;base64,/9j/4AAQSkZJRgABAQAAAQABAAD/2wCEAAkGBxQSEhQUExQVFRUXGBQXFRUXFxQUFRQUFBUWFhQUFBUYHCggGBolHBQUITEhJSkrLi4uFx8zODMsNygtLi0BCgoKDg0OGxAQGzQkHyUsLC80LCwtLCwsLCw0LCwsLC8sNCwsLCwsNCwsLCwsLCwsLCwsLCwsLCwsLCwsLCwsLP/AABEIARAAuQMBIgACEQEDEQH/xAAbAAABBQEBAAAAAAAAAAAAAAAGAAECBAUDB//EAEoQAAIBAgQBCQQFCAcIAwEAAAECEQADBBIhMQUGEyJBUVJhcZEUMoGhQmKSwdEHFSMzU3Kx8BZDVJOy4fEkJTRzgoOis8LS1ET/xAAZAQADAQEBAAAAAAAAAAAAAAAAAQMCBAX/xAAxEQACAgAEAwcCBQUAAAAAAAAAAQIRAxIhMTJBcQQTUWGR0fAisRRSgZKhM0LB4fH/2gAMAwEAAhEDEQA/APZF2pqku1JRWDQlqRpop6AGipzXJryhghPSIJA7QsSf/IVE4hD9NY7ZHZP8KQUzpO5qiccwz5lAFsAvDTAKFjAjWIq9zi9o6usde1U7+HTJeYsctxOkRBhQhBKwNdPOhml5nRsWNoMwTESYWJOnmKi2NUKzGYXPOnc96uDWLbEqGYE222XKBbc7gxAMgntEmul3CKVdM2jZiRpKh9z5b70rY6RLE40KlxgJ5v3htrlDRPkwqC8SWSGkEMy9o6JRZB7JuIPXspnwqMl1Qwy3DLEZYWUVdOrZQfjXLHrbLpmYqygZYUwC9xMpmI95AI8aTsaSLTYpJI3IbLEa5sueB26a06YtTsDoSNjuNDVW9gEObMwhgA0gQWGYhhOzdLq7BVjD4ZVLQwlpnaSW1Encxr6mnqKkOmOQ9okBhIIlTGonq6QnsrtZvK2g3gGCIOVpg69sH0rg2DSLalhCqV1gZgVynyrpZtqpzFgTlVZ0GiSfXpa/CjUTosR4ClkHYPSpZhtSLCtGSBtL3V9BUDhk7i/ZH4V3BmomgRx9kTuJ9lfwpvY7f7NPsr+FWIqNAwU5W8ORjb/RW9j9EDs7BWD+aE/ZJ6UY8euRlHn91ZPOVSOwgsQaVJaQFJdqmA5pUjSFAFHE4RmdXESrCNTBSCGB036TfKuOE4c6ZNVOUgkSeq0U0MeWlawFKs5UbzuqM/CYFkESDonaIKzoB2bRTrhX5g2zlnmwgMmC2TKSdNBtV+mp0LMzMHDzm6sptrbaWZjoSWgMNoMUsNhbizOU9C2k5j9AvqejuQw+M10x/EBbMbnsAn/Ssq5xF28PA6/wqblCO7NXJnb82uFAlfctqwkwTbyZSDH7/wAq74/BNcfMIAASDJ0ZbgeSsQ2nb1+tZHttw66ep+8VFOMNMSJ/eXXy1oU8PxHmkaz4G4S0EDMyOTuVcSCQCIPRyb92umFwNxGkZYyKuWSQCqQGUkTuI16j60MPxsgw2h7D93aK28LjlcVtRT1RnO9jjbwLKAuhC3MwM683JaD5FiAOyKV7AnJcQAalyvUOmNB4b/KtGnoyoWdlJ7b84HyjRXUa95kIn7J+VcPYnzz1F0uHUSrZWVgJ8MnzrUpU6DOytw+wUthTuJ+bE9XnVinpjQZbsVRipVGgDG48klZ7DWVzYrX42dV8qzKpHYApU042FJV0pxtWQGpwKVOKAFSp6akA9RIqVM1AABxviGW+2pnMQY7Araeqr61yw3FxzDXGBARVnTclQ0KP+oCu/KzBRd5y3qxiVEHUfS10/wBKCOKYVwruZAmJGYZDpJdBqVIBHhPZtw4kNWUizYxvFLt1IKtazBOadgba5z9HUSfOdeoVk8PxVy4Qrswu5oVSrQwUgZgSDETrmn51p3+IB7TtcuM9rmvcPNkO7k9HaeiSqjY6b0J8Aabqq7SgjUtlKqSDIJ0GsSK58O9S8kkg3Xixa4qEZCoJdGAIuKo1FsHZ9DpPr1aHC+NBXK6rror6GOyeuszivDuc1BLMBJJglgOrSACI7OunNyxJsOlxYQNnzbr2qSeo9UT4aVfDnkdkWrPSsDjQ4FXBQZyZdgArNmI0zd4A6E+MRNGYrv3Vkh6VKmFAD0zU9RJoAVRJqU1GkBlcaOq/GsytPjQ1XyNZlUjsIK02phTosCkBWRiFPTU9ACpUopUAKqXELpDW462IPkUb7wKu1m8YaOb/AH1+cj76xPRAgJ4hjJuXc+gUsSxMBQDG+vVFY97h1x7TOpcqQSudgWaRplUg5V13kGOrWiPlRwZbucLGdxGsxOkHTfYH4CntXkL3FkRbREadANCT8II1/CuLtDcGVgrBXgnBLeJw91WLLcXRrckBXGqPvLAjrM7GIrMu8MuYRlkDpHQGQCwMdF/o6EaQQRuD1a7YwW7xvWjoRcDDqZQxO3WwEt/0kddVuVnKi1ctLaVM5PSzzCqwMAAR0p17NDXO86l5Mqmmi9wniwuSjJkdffWZJE6EERp4RVLiOFdsaEHUFYAmItgKpbSdSQY/enTWsvhuHe7cRkYC42mYGICmCrbgjKp1gnSda1r10pxEMQJuLlIVsygQcoDEDbm/nVouLkov9TOVq2j0Xk3gsqjbT4eVEVYXJ7FZlOkQYO247IreFej0OdipUqegBjUWqVM1ADVCp1CgDL43uvkazK0uNHVfL76za3HYQWrTAUre1PWRjRT0qRoAanp4pUAI1h8rSRYzD6LI32WBrcNZXKO3mssvaP8ASsYnC+g1uBF/HXMSL5T9Hbthl50zLXNRkTqABiSZ36qy8Lwm5fBuAg5yzAtKmBCgZgNCYfq/jRDxHXDpZtBc1/pbdGHIe45HkSavph1tqiJoqD1AEa/xryXiNtyLNcgCvYK7hwQYIJLADpEdHO4gxmAG5JGu2+g1fsozLDEBiAUAYFSWIkA6b6RJo85U8Rt2RpDXHUx2hATMdkmfOPKvP8IZxFrMZm4hbsnNpHh+NWw25birUPOH8mwAptnLcUL0tYJWNTBBk6ifHrqzwzk3dF03r5VivuASeo65iBA1OlXuD3LvOBSilJ98EAAeRbMT8Ioh4riRatg5WIJ1KicsCZPYNq6lCCubWqM5nsT4RZgfH+IBrdArC4LiBdlkJKk6EgiYA1HaPGt8CrQ4VRh7jRSqVNWhDVFqnUWoAjUKnFQNAGTxrdfL76za0uM+8vl99ZtbWwBcppU1ozT1kBU9KlQAqVNT0AOayeUNzLaOsePZ41rUPcq8M7LKvCxDJkDSCYZgZnRZ08KxicLGtzC4NdDMTH6q1bsjwYDM8eqelLjd7LbJPWGWT9ZTuerUD+TXDk67sGJC66vDAgNmf3Y0OgTXsjsrnymu81aZiZVuiVOu+mZfEaN8DXjJfVRdgPj8Q1+5dMTmWFLHRbcTmYnYbHTriKnw3h9tCp0Y/RYqzM7dRVOoTtoTpPZNFAwW3bB/W3CHI3yo6ouU9g19a2OFYoLjVuMYS2gPVAa4szHYodV+Arrl9MTC1dGvb4rdw0PcR8kwZRl06ipO/kflXofCMUt1QQZBAIPaCNKEOXOIPs7L3miDpoBJ8xpv41e/J0GGHsz2fIklflFV7JjSmmmGJDKg2t2AK7VGKlXYSFTGlSJoAaompVFjSAY1yNdDXM0AZPGfeXy++s6tDjHvDy+81n1tbCC5NqQNNb2p6yMeKQpU1ACJpA0jSFADzXO9bzCK6U1AAmnDuYZhMgs7DqjMxYLp2SayeVNkPhrinSRv2eIot43a0B7KEeUh/RaiVkB9Yyq/Rz+OUkHyBrzMeGXFTKp2jzXEqbfsy9qgeRdgS3z+VbHIPhwxGK5y4ZUBrhXqJzwoPaNaxuUF4PdABlQDBBDCYJ0jyox/JdwwoLl5vpAKPLMTMdUxtRjOoMcNzvy/uBrlu2AS5iP3SYOniSvpRxyXwQtooGygAeQECgtcP7Rjywki3oZ1UHXKF8dj8K9JwFnKoFX7FCoX4ixnrRbpjSFNNdhIeaVNSmgBVFqlNQY0gGNc2NdK5GgDK4x7w8vxrPq9xf3h5feaoVRAF6CnpJT1gBqanNPQBEilUqVADUqVI0AVsakoaB+LYfPbuoT1GPDSNv53o6xZ6BoAOGNzE310JFpNGByOpZyVbwIaJ3GTr1FcfbKyp+ZuG55YmGIu7e7OYdhUN1eQP8mvTOFO2HwMjVyttE+s5AWfUk0D8e4cbbsbeZWBCFWOsGEVSesrIE9YIPbRy9wcwqMxUgjKwgwwgjTsOo1/CubEacL5WikFqb/JDhK2kA0ndjvLHfU+nkBRWGHaKDOHM+UGY+G/iOlp8atK7z72ldi7VgpUmYcJBVNIUPWsWVjpAg6dmvYO2t2w+ZQatDEjNXFmGmtzrTRT01bERB3H8xTNXQ1BqQEKga6kVxY0AZHF/eHl95qhV7i/vDy+81QmqLYAwtHSnmoofDqpVgCU09QFSAoAempU4oAUU1KqeNx621JJ2oA6Y0dA15lxTiL28YrICQuY3ABJdVUaQN4zmPEzRPf4613MEBA7WDCf3RGtD3EMC7NnCyZkFWhgYAIIMSCB2g6VwdpxsKSqykU0Zv5QrGY27ts6XVKk6alQSvjPSI8IHjWbx+xzN1XlgLgOZozQ4jaSPDTwNaT4V3w19HmbTm5alSrZeizgAnbMT11y5SMGsWncHKYcEEd3z8ajhOOSUWU5poqcJ4oUBUX80wdmnTyPRNWLHHWDGbzxEHQmdupiYNDNjBTDIZEnrggD7608PaJJDSNhudfiBU5RiVDrgL84ZGcifec5idpyjZR8zR5h0hQKEOT1gLlA6h/EzRotej2RLuk1zObF4hxSpU9dBMaoNU65tSAYmuLV2NcGpjMbi/vjy+81Rq9xf3x5D76o1tbCYZrTUIDl1Zj37f2j+FL+ndjv2/tf5Vzd+vyy/bL2LdxP40F9PQf/AE7s9+39o/hT/wBOrHft/b/yo79eD/bL2DuJ/GgvppoS/p1Y79v7f+VL+nNjv2/t/wCVL8QvB/tl7B3E/jQV3GgTQhxgNdbT3VPXBBby69P41J+W1ggjPb+3/lWPiOL4dyZvpqZjNA8tN65+042eGWKfo/YccGSf+0WLt8J0VNpTsZMQTtoKnaw5iHIbshQInsrGd8GWzG4hPi58u2rmH4rhkGVb1sAfWn5k153dT/K/RlO7l8aHwjW153VtBcRVdi4OUHMZkxJTbsUmgXFcRdksqzKQiwqxupicxJgnTw2ozfEYMuXL2cx36eh295Zg7DfsFVuJWsFeGty0p6irKPlNUja/tfozSw5AXhsSoboqRJ6iIjyNa9gz+NdhwLCyD7UnlK7/AGqv4fC4YHpYm2wjYMqyfPMf5663K+SfozWRhJwTEwqNJIiJPh5Ub4e7mANeffnWwFAS9ZERHSUgDwAI6q1cByssogBu2mIABPOKJ8Yro7LjuMcs01W2j9iWLgtu0GQpUMf01sd+1/epS/ppY79r+9Sur8RDz9H7E+4n4fygnrm1DZ5a2O/a/vUrm3Lax37X96lL8RDz9H7Auz4nh9gmY1xNDx5aWO9b/vUqH9MbHet/3iU/xMPP0fsPuJ+H2LXGPfHkP4mqNPc4it+HQgjbRgwkeI86jNdMHcU0RkmnTPHzhV8fU1H2YePqanzA7T603s47W9TXtFrG9mHj6mrVvgdxgCLV0g6ghXII8CBrVYYcdretGHJgZeG8VUExzObfra3cBPoo9KniTyRtCbBu9wG6i5mtXlXvFXA9Yqp7GPH1NEv5Py1nGWltlgrkq6T0GUgzK7SImfCtPhnJ2xe4jjCf+Gw7szKD0SQJKafRDZxH1IrLxcral4WLMCWG4HcuDMlu4y94BiPKdq5YrhTWzDo6HqDZlJ8RO9dOK4g41+dvSQdbdrTm7Fv6FtE2BAiT1maI+RWW6Tgb0tZuhsgJk2bigkNaP0dAdBpt4088lHMwt0C1rhjPORXaN8uZo842pXOFsolluAbSQwE9gJFa3DcE2Hx9pCzB7WIRSQd4uAH4EfI1Y/KEDc4liCxY5OaRNfdXmLbkDslnY/GjvPqSXMLB1MFJgZiTsASSfIV1PCX16F3TfRtPPTSuZsDtb1oz5ZXmfhvDkLsQ0lukenzaZVz973p16xTnNxa8xtgmnA7pAIt3yCJBCuQQesEDWn/Md39lf+w/4U+KxFy5lBuXVRERLaLccKFVRJKiAWZs7Ex1gdVFHKhm/NnDVD3Bq5JDsGOVWiSDJ3rMsSSrTditgpc4PcUAsl0AnKJDCWMkKJGp0OlRHDHmMt2RuIaR5iKtYrG3bllLL3LlwJcFxGd2ZkGR1ZVYySCWTQnTKe2iblTfduE8PQu8M5DnMZdbaXQqsesaKYPdFEsSUatbugtgb+b2gH9JB2OsHyMVF8Fl0OcHsMg/Ojj8ljsl6+AzFeZLZSZEowgx26n1oU4Pg1Nr2rF3Lht9EuQxN3EXnGbmbU7ses7Kuugo72pNPkFlIcPJEjnI3nWI7ZiuJw3i3rWlxbiN7FEG6xRBpbw9titmyg2UAe+0bs3wgaVnmx9ZvWtxbatjTIezeLetOLHi3rUjY+s3rTcx9ZvWmxnoPIhYwo3999/hRBWByLWMKoknpPv51vzXm4nGyMtzyMYURu3rS9n8W9an7P8AWb1pvZ/rN616hWyPs/i3rRZyatRw7iup1sDczHRu7UK+z/Wb1oi4Rxe1Yw2Iw5t3rntClXfNbXKChUc2uswWJ1ialj24UhPYoWOI3bWbmSlkkZTcRWN4A7hXuMwWe1QDRH+Tm0OZxuHUnNcsnLJkk5binU7mXBJ8aDWsiTla5HVmyg/EKSPnVjht57Fxbtu4yupkGZHiCOsHaKU8NSi65ioqW8PoOk2w66IuQWCLY+xBY5SzHXSAjb+o9aq8QuWLzm5F6y7El1thLlosdygZ1ZJOsajXemw/FzYtvbwouI9wZbmJulOdCd3D20LBJ7zMT4bQSk3GktRt6FnGXFvcWe4rHKcXbAg6Hmmt2mPlmttXPl1bniOLMkdO3sY//ns1n8D5vD3LTsLrLaZGW2mTpZDIUlmECQO2tLjmPw2KvvfK4y2z5Syp7OyyqKkglwdkFYpxlHyQjB9l68zx59u38DRZystf7v4YJOgu6jfZaxMddsFLdqyMSqhzcu3LnMlmIUpbVVR9gHuaGNTvWhxzjVrEYbD2FTEIcP7rkWSbgyZTmAudGTB66c25OOnMGwdGH+s3rRZyptf7u4YJP9br17GhW1Y16TuB1kAE/AEifWiDjHGbN/C4fDhMQhw50uEWDzkqVaVF3oySD17VrFu49RsH+Y+s3rRXykt/7r4aJP6y7r17XaFks6iXYDr2JHw66IOL8Ys3sJh8Mq4hDYMi4VsnnJR1aVF2VBLT17UYt3HqJl38mduL9/Un/Z7m/wC8tcuCYJOIcPs2FAXFYW3NkiAbttgudf3jAnxAPWa4ckeNWsEzu63rzXFyZVFsKikySWZxJ0GwrDwDth3RrFy5NvLlZwoOmkMAxBEaHXWTWHBym30oOZWfDEaFmnrB0II6iK5mx9ZqKeUONwmL/S/pcPfP6wKgu2rjdbCCCp8f470Lm0epj8QAfSrRla10GmMbP1mphZ+s1TNo94/KmFo94/KtDsPuRyxhl1J6T7+db1YPJERhk1nV/wDEa3JrzMTjZF7nlPMHvNS5k95qfmyR75pc0e+a9QsLmPrNRTwnh+HbA4m+9stcsA5QLl1FuEr0A/SMdLeI8qF+ZPfNF3J62PzZxAOzZTzckKGYfuqWUE+ZFRx21C0zL2BPmjuTHguYL5DMxMeZNFN7AWF4aMULU3i4tBecvc1mLwXK5s2iyYzbisDmrP7TFf3GH/8A00R41F/M6BGcj2oauio0w30VdhHxrOLLar3XiDIcieE2MS9y3fUnKhuBkZ1MBgGBBYiOkI0nTc0KZucAcDmwwBVFLNlB1ALMSWMESdB4CjD8m9si/e6RP+z3NI+tboKwtlubTpH3V6h2CtRvvHqHM2eC2rMXzfVnFuzevAq7IxNlC+Q6xBCkbT4125JYK3fxCWry6XM2ttrim2QhIClmMjo9cnX4VQwFo5MXLE/7HjOrtsMB8zWjyGtt7fh+lPSbSB+zelO/q15e4ynxfCA4q5ZsKwVLjWkEs9y4yNkYsToOkGgAbV04hbsWBzKg38QpPPXC7LYst+xUJrdcdcEAGdeqty3w1nXiVzDXIxS4jEiI6duwb9znGsa/rGEjNuIIGpmgy1hioAVoA20FLDbmkr2Ego4Pwyw+CxOIuI5uYdS2VLhVbpyEqGkMVlhBj0oaa2xM5svgskDwBYk+tFPAEP5s4lrPRTqGmjULc23f+QrUG88tQ5mthbdr2W/cdGa5aNkIA5VHN64Lc3BBPRmeiRPhVjkjgbN67kxEhcrOXVmSMsGDMjLE+PjVCxbb2TFdKelhANBoefn7qbh9o83ipaR7NdGw+mUT/wCVKV1LX5QC49wh8PiLtoseixy6DVDqh8dCPiDVXDYJ7jqisSzEKogaljAop4yjYzA28SD+mw8Wr5gS1s/q3PkT/wCTdlYGGDWbVy7n6bzYsmAMr3FJu3QR3LWYj6zpTjiPLrutP1CzT5Y8Is4YYdbLM5u2zcN1mkQpQA20AHvZidTpQybTd8+gop5a2SLXCwpiMIRsNlFiPLehZrbd75CngtuOrGhG03fPoKYWm73yFOUbvfKmCN3vkKoMPOSQjDJJnV/8ZrcrE5KAjDJOur/4zW1XmYnG+pF7nlnMtHv/ACFLmm759BT5Gj3/AJCm5tu98hXqFhxabvn0FGfBMEw4ZjEZgLl0A2kbKrvkAboqTJnq7aCwjd75CrnCuBtiLmRGtc40wGWC8CT0ssTHaRU8WOaNXRlnJsO4MFiDtBWDPZFGGIwD/mlLczdF4XOb05zIWKzzY12M+VDo4IUutYOJsI6nKVK3VQN3ec5vJOverjxPk7cw783eCITrJQMpHeBUHN/GsyqdU/MDV5GcQ9lxStcboMGtvpsGjU+RAn41HH8jsSh/QfprOvNvbyuCk9GYOhiKrcS5O3cNaS5cu2lR4FqJY3JXMAiqpOwnYRUOGcm72IV2tPbOUTcklCogmWkCRAO07Um1edNANi8O2Ft3bVxx7RfUW+bGUtZs5g125dg9HMFCKp1OYmIBrQ5BYV/bLVwn9GhYuxEKP0bAAtsDJFYeF4cu1vEYdRv7t20pnrzvaC/GafivA71vKLyCDqjFVdG8UcSD8DTq01erA2MVev4PH3bykgG/fZZByXbdy4zwG2YFWG2x8qvcoOAe0D2rAnNbfW5ZUBntOfe6I1jwG3VpQbbwxX3coPXCgT6Vefhd5bK4iQEZzbUgEMWCljqOrQ9e4NGTLTT126hRv8kHUDFYTEPzYxFsoGYZcjwwBM7e/OvYO2s7E8k8ajZTbdvrImdD4hh1ecVkW7TTGcCdyQT8TEmtHHcAxNmylwsDZf3SjEoZ2kKYE67jqopxlaa1AjxFWtWxhs4N43Fu38sMLS20ZbVlyNOcLXGcjqCrO9XOC8MuthsY4BM2VVeiekeetu2XvELbOgrBtWCoyrlUDYBYA+Aq5juBOttL9xrBQkraclWLMJJS2vvZuidIG1Eo1Gm9WBr8i8fzOJ5u8QbV4GzdRhA6egJ+JjyY1ncdUHEG1ZabWHzWLZIBL3M04i5p1lwE/wCyKzhbftHpVvFcMvWFtFsqi6nOJAPuzHwOx/6h203BZ1K/+g0E/Lfh9wYbhzQZSyyXDlPRYrZIDD6Putv2UFFG7w9KiuFgkgICdyFgnzI3qRz9q+lPDg4qmNIZkbvD0qIVu8PSpEP2r86QVu0elbGHnJQH2a3O/T/xtW1WNyWB9mtzv0/8bVs15eJxvqRe55XkfvD0pZH7w9KaH7V9DSh+1fQ16pYkEbvD0rb5GqwxuH6Q/WDq8DWGFftX51ucjUf27Dzl98ds7Gs4nC+gjnyitu2NxIU737gAiSTOw7a1+XGK6OCw+YG/aszfO+QsLYVG+scrGOweIrK5SXrwxeKCXbltefu6JdvW5k6ki2wnYVk27bDQZRqSdDqTuSesntqMIOSi/D2EloFfK7N7HwwSJ5q75aCyPvqXIbMLePkj/hnOngr1HlcreycM2nmrs7xtZp+RCtzXEJj/AIZ4ie69Tf8ARl1/yHJggivA6Q2HV4Ua8h1bFWcRg7pBXLzlk/s3mJHhJUx59tBSB4Hu7Dtox5BXvZkxOMvEC1at5QRPSdiCEXtYkKAO1hVcfgY3sCOFs3bhVVjMxAAg+8xgD1NGnB73tdvGYFSCqKPZNIzPhui7/wDXcBb91qHOAtcs2ruKYKWtKq2xqQcTfORJ2kLLMY6lqfJ/jNzD3rLZMOqIVByW2Vhb91gpzHXLPbWcS56Ll9/n3E9TKXORMj0NGXCeP80uHw+IAfDXcOecEaoxxF9RcXr2VZ8gRqNcrlrw1sPjLgTLkf8ASpvtcJLAeTBvhFUeLq4XCno64fxj/icQdPUU5ViKPn7Me6LHKXgdzC3YDK9p+lZubh0O2o0kT/A9dceIXH9lwayPfxjdcaezgf42rZ5L8TW6nsWLjmm/U3Ouzc6oJ+iZ+cbHShyp4Xdwww9p8uYHGEETlZCcNlYecfxozO1GW9+ovIzuF4Zrl1Q7KtsS11tejaQF7rfBVaiXEYp8fwxrrAC7h7rOF06OGumQhjuKQP8As1iW2azhGcpbd8SxsIr5ivMoM+IdgrKSCebTQ9ZnStXkNxZvaRZu27AtX1a0/NrcUnMDlBzXGBBOm30qziW25Ll8YMFGD/V+dcmD/V+dXeK4O5YvXbJgm2xWTuQNVY+alT8aptn8PnXSnatGkI5/q/Oo9P6vzpEv2L6moy/YPnQM9B5KT7Nanfp7f8xq2qxuSk+y2p36e3/MetmvLxON9SD3PKJf6vzqXT+r86hL9i+ppwX7F9TXqliYL/V+dXeGcTvYdxctLZ5we6zq75ZEGFDgTBO81Rl+xfU1LM/YvqaTSapiLmPx9287XHWyHYyzILi5jAEkFyBsNgK4W3cEEhD4EtB84IPzrvgcRlVwwjMVgiZEB+l8xp5+FSs3QBqFkCD1z0kM+nODyio53G4qI0jvxDlBib6JbuJhitvS2FS6ptjLlgEXNdAN52FLhvKDEYdWW0mHAcRczrcc3BBEE84AB0jsOuq3PCPdUmTpqMytGxjokaxUsNiQpuA7HLlI0IgnpRtI0MVh1lay/PmoJIgMbA0w1ieqXxGX7Oef/KuWNx+IvZBdZClv9XZQc3ZQ95UG7b9JiTqY3NdkvgZZVdFObxaDB28v5FO91YkKp1XTYmOcJB85tj/SjNrrFjyixHFrr2lsm1YFpX5xQOdDC5kZM7ObnS0c6ERt2VTtuwIJVWHZLCfiKs3bigDKAYJmfpDMxUT2xlB8/CoXrohgqjryntBbZp2IHX5itxlW0XqFF/iXKO/iAgvWsORbEW8vPIyqYBBbnDm90biq/EOMXbyorWbA5tclspzqlUkGGJch9ZMkDc0nxIOTwUBh1FuagEabhtPQ9tRu3l1hRrmiJBGsp8oB86xFpV9D/kMpSzP2L61ocQ4zevjDi6qvzC3EBzEF1c2yAxjq5vfrmoXL6zooyknbdemxUjt0y6VBbgy7DNBHXuShB2/fHwFbz5quLCjrxLity+LQa1ZXmlZLWQ3Fyo5VmBDM2YkqNdK44DGPadXyKxUhlBZlGZSCCY1I02ro1xYiBMDXXUiJBEees/5Jrqa9EfSI3O6NCnTSGgTrSU0lSiwynTjfHLuKfnLlmyLhABe2XQEDaVYsCYMTpsKyi79g9aRuN3R61zLt3fnVoxUVSFRMs3YPWmluwetXjgz7uYG5HuaxMTlz7TWeLjd35inYHofJWfZbU/X/APa9bNY3JYn2WzOmj+P9a9bNeXicb6kXueS537o9amHfuj1rsnDcTp+gf+P8KkcDif7Pc9G/CvTzR8Spwzv3R60/OP3R6119hxP9mu/Zb8Kf2PE/2a79h/8A60ZkBxzv3R604d+6PWu3seI/s937LfhTHC4j+z3PRvwotALDXSD0lEZW6wdcpC6ecV358a9AT0SJ2LAAMI7CST8BtXD2e/8AsLno34VE2b37F/Q/hWJQUnd/yOzsmIhiQuUFHAk7MymBI3Eka1O5iQV90ZuiCxjWAZO3kOraaqG3d/Yv6H8KaLn7Jv5+FZeFFu7HmLly8kvC6H3NAI0ubx1TkPp2RTXLy9KEH9Zl7DIOSewgx9rwqixcf1bfz8KYXW60PqKFgLxfqGYvXryktCAanKR1qX2I6iFiD8KTXVJUhQBmlhropCdHbWDnFUOebuH1FLnm7h9RTWClzfqFl/nUMSsaEHwkCHGnUZ0qN+6MvRXWV0nYdPNBjb3P86pc83cPqKcXW7h9RQsJLm/ULH5xu586Y3G7nzFNz7dw/KkcQ3cPqKsIY3G7vzFMlxpHR6x1imbEN3D8qdcSw+iflQM1ecQML2b+sPQjXL5dvXWRzjd351I4pu6flSbEMd1PoKzVCo9B5Ln/AGWzOmj/APtetmsfkxrhrWnU3+Nq2MprzMTifUi9z//Z"/>
          <p:cNvSpPr>
            <a:spLocks noChangeAspect="1" noChangeArrowheads="1"/>
          </p:cNvSpPr>
          <p:nvPr/>
        </p:nvSpPr>
        <p:spPr bwMode="auto">
          <a:xfrm>
            <a:off x="155576" y="-1343025"/>
            <a:ext cx="2543175" cy="2807494"/>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91490" name="Picture 2" descr="http://image.slidesharecdn.com/politik-hukum-islam-di-indonesia-140610023835-phpapp01/95/politik-hukumislamdiindonesia-4-638.jpg?cb=1402385972"/>
          <p:cNvPicPr>
            <a:picLocks noChangeAspect="1" noChangeArrowheads="1"/>
          </p:cNvPicPr>
          <p:nvPr/>
        </p:nvPicPr>
        <p:blipFill>
          <a:blip r:embed="rId3"/>
          <a:srcRect/>
          <a:stretch>
            <a:fillRect/>
          </a:stretch>
        </p:blipFill>
        <p:spPr bwMode="auto">
          <a:xfrm>
            <a:off x="428596" y="214296"/>
            <a:ext cx="8215370" cy="4714908"/>
          </a:xfrm>
          <a:prstGeom prst="rect">
            <a:avLst/>
          </a:prstGeom>
          <a:noFill/>
        </p:spPr>
      </p:pic>
    </p:spTree>
    <p:extLst>
      <p:ext uri="{BB962C8B-B14F-4D97-AF65-F5344CB8AC3E}">
        <p14:creationId xmlns:p14="http://schemas.microsoft.com/office/powerpoint/2010/main" val="215612090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4"/>
          <p:cNvSpPr>
            <a:spLocks noGrp="1"/>
          </p:cNvSpPr>
          <p:nvPr>
            <p:ph type="sldNum" sz="quarter" idx="12"/>
          </p:nvPr>
        </p:nvSpPr>
        <p:spPr>
          <a:xfrm>
            <a:off x="0" y="4894008"/>
            <a:ext cx="1000100" cy="249492"/>
          </a:xfrm>
        </p:spPr>
        <p:txBody>
          <a:bodyPr/>
          <a:lstStyle/>
          <a:p>
            <a:pPr algn="l">
              <a:defRPr/>
            </a:pPr>
            <a:r>
              <a:rPr lang="en-US" b="1" dirty="0" smtClean="0">
                <a:solidFill>
                  <a:prstClr val="black"/>
                </a:solidFill>
                <a:latin typeface="Arial" pitchFamily="34" charset="0"/>
                <a:cs typeface="Arial" pitchFamily="34" charset="0"/>
              </a:rPr>
              <a:t>Hal -  </a:t>
            </a:r>
            <a:fld id="{454A1C5A-6CF2-4B41-92C4-E06D544A9A15}" type="slidenum">
              <a:rPr lang="id-ID" b="1" smtClean="0">
                <a:solidFill>
                  <a:prstClr val="black"/>
                </a:solidFill>
                <a:latin typeface="Arial" pitchFamily="34" charset="0"/>
                <a:cs typeface="Arial" pitchFamily="34" charset="0"/>
              </a:rPr>
              <a:pPr algn="l">
                <a:defRPr/>
              </a:pPr>
              <a:t>24</a:t>
            </a:fld>
            <a:endParaRPr lang="id-ID" b="1" dirty="0">
              <a:solidFill>
                <a:prstClr val="black"/>
              </a:solidFill>
              <a:latin typeface="Arial" pitchFamily="34" charset="0"/>
              <a:cs typeface="Arial" pitchFamily="34" charset="0"/>
            </a:endParaRPr>
          </a:p>
        </p:txBody>
      </p:sp>
      <p:sp>
        <p:nvSpPr>
          <p:cNvPr id="9" name="Rectangle 8"/>
          <p:cNvSpPr/>
          <p:nvPr/>
        </p:nvSpPr>
        <p:spPr>
          <a:xfrm>
            <a:off x="642910" y="160718"/>
            <a:ext cx="8001056" cy="6109365"/>
          </a:xfrm>
          <a:prstGeom prst="rect">
            <a:avLst/>
          </a:prstGeom>
        </p:spPr>
        <p:txBody>
          <a:bodyPr wrap="square">
            <a:spAutoFit/>
          </a:bodyPr>
          <a:lstStyle/>
          <a:p>
            <a:pPr lvl="0"/>
            <a:r>
              <a:rPr lang="id-ID" sz="2400" b="1" dirty="0" smtClean="0"/>
              <a:t>Perspektif </a:t>
            </a:r>
            <a:r>
              <a:rPr lang="id-ID" sz="2400" b="1" dirty="0" smtClean="0">
                <a:solidFill>
                  <a:srgbClr val="FF0000"/>
                </a:solidFill>
                <a:effectLst>
                  <a:outerShdw blurRad="38100" dist="38100" dir="2700000" algn="tl">
                    <a:srgbClr val="000000">
                      <a:alpha val="43137"/>
                    </a:srgbClr>
                  </a:outerShdw>
                </a:effectLst>
              </a:rPr>
              <a:t>Etimologis</a:t>
            </a:r>
            <a:endParaRPr lang="id-ID" sz="2400" dirty="0" smtClean="0">
              <a:solidFill>
                <a:srgbClr val="FF0000"/>
              </a:solidFill>
              <a:effectLst>
                <a:outerShdw blurRad="38100" dist="38100" dir="2700000" algn="tl">
                  <a:srgbClr val="000000">
                    <a:alpha val="43137"/>
                  </a:srgbClr>
                </a:outerShdw>
              </a:effectLst>
            </a:endParaRPr>
          </a:p>
          <a:p>
            <a:pPr>
              <a:spcBef>
                <a:spcPts val="600"/>
              </a:spcBef>
              <a:spcAft>
                <a:spcPts val="600"/>
              </a:spcAft>
              <a:buFont typeface="Wingdings" pitchFamily="2" charset="2"/>
              <a:buChar char="q"/>
            </a:pPr>
            <a:r>
              <a:rPr lang="id-ID" sz="2400" dirty="0" smtClean="0"/>
              <a:t>Politik hukum terjemahan dari </a:t>
            </a:r>
            <a:r>
              <a:rPr lang="id-ID" sz="2400" i="1" dirty="0" smtClean="0"/>
              <a:t>rechtspolitiek (recht</a:t>
            </a:r>
            <a:r>
              <a:rPr lang="id-ID" sz="2400" dirty="0" smtClean="0"/>
              <a:t> dan </a:t>
            </a:r>
            <a:r>
              <a:rPr lang="id-ID" sz="2400" i="1" dirty="0" smtClean="0"/>
              <a:t>politiek)</a:t>
            </a:r>
            <a:endParaRPr lang="id-ID" sz="2400" dirty="0" smtClean="0"/>
          </a:p>
          <a:p>
            <a:pPr>
              <a:spcBef>
                <a:spcPts val="600"/>
              </a:spcBef>
              <a:spcAft>
                <a:spcPts val="600"/>
              </a:spcAft>
              <a:buFont typeface="Wingdings" pitchFamily="2" charset="2"/>
              <a:buChar char="q"/>
            </a:pPr>
            <a:r>
              <a:rPr lang="id-ID" sz="2400" dirty="0" smtClean="0"/>
              <a:t>Berbeda dgn Istilah </a:t>
            </a:r>
            <a:r>
              <a:rPr lang="id-ID" sz="2400" i="1" dirty="0" smtClean="0"/>
              <a:t>politiekrecht</a:t>
            </a:r>
            <a:r>
              <a:rPr lang="id-ID" sz="2400" dirty="0" smtClean="0"/>
              <a:t> atau hukum politik, yang dikemukakan Hence van Maarseveen mengganti istilah hukum tata negara. </a:t>
            </a:r>
          </a:p>
          <a:p>
            <a:pPr>
              <a:spcBef>
                <a:spcPts val="600"/>
              </a:spcBef>
              <a:spcAft>
                <a:spcPts val="600"/>
              </a:spcAft>
              <a:buFont typeface="Wingdings" pitchFamily="2" charset="2"/>
              <a:buChar char="q"/>
            </a:pPr>
            <a:r>
              <a:rPr lang="id-ID" sz="2400" dirty="0" smtClean="0"/>
              <a:t>Karena pendapat tersebut keduanya memiliki konotasi yang berbeda. </a:t>
            </a:r>
          </a:p>
          <a:p>
            <a:pPr>
              <a:spcBef>
                <a:spcPts val="600"/>
              </a:spcBef>
              <a:spcAft>
                <a:spcPts val="600"/>
              </a:spcAft>
              <a:buFont typeface="Wingdings" pitchFamily="2" charset="2"/>
              <a:buChar char="q"/>
            </a:pPr>
            <a:r>
              <a:rPr lang="id-ID" sz="2400" dirty="0" smtClean="0"/>
              <a:t>Dalam bahasa Indonesia kata </a:t>
            </a:r>
            <a:r>
              <a:rPr lang="id-ID" sz="2400" i="1" dirty="0" smtClean="0"/>
              <a:t>recht</a:t>
            </a:r>
            <a:r>
              <a:rPr lang="id-ID" sz="2400" dirty="0" smtClean="0"/>
              <a:t> berarti hukum yang berasal dari bahasa arab </a:t>
            </a:r>
            <a:r>
              <a:rPr lang="id-ID" sz="2400" i="1" dirty="0" smtClean="0"/>
              <a:t>hukm</a:t>
            </a:r>
            <a:r>
              <a:rPr lang="id-ID" sz="2400" dirty="0" smtClean="0"/>
              <a:t> (kata jamaknya </a:t>
            </a:r>
            <a:r>
              <a:rPr lang="id-ID" sz="2400" i="1" dirty="0" smtClean="0"/>
              <a:t>ahkam</a:t>
            </a:r>
            <a:r>
              <a:rPr lang="id-ID" sz="2400" dirty="0" smtClean="0"/>
              <a:t>), yang berarti putusan, ketetapan, perintah, pemerintahan, kekuasaan, hukuman dan lain-lain.</a:t>
            </a:r>
          </a:p>
          <a:p>
            <a:pPr>
              <a:spcBef>
                <a:spcPts val="600"/>
              </a:spcBef>
              <a:spcAft>
                <a:spcPts val="600"/>
              </a:spcAft>
            </a:pPr>
            <a:endParaRPr lang="id-ID" sz="2400" dirty="0" smtClean="0"/>
          </a:p>
          <a:p>
            <a:pPr>
              <a:spcBef>
                <a:spcPts val="600"/>
              </a:spcBef>
              <a:spcAft>
                <a:spcPts val="600"/>
              </a:spcAft>
            </a:pPr>
            <a:endParaRPr lang="id-ID" sz="2400" dirty="0" smtClean="0"/>
          </a:p>
        </p:txBody>
      </p:sp>
    </p:spTree>
    <p:extLst>
      <p:ext uri="{BB962C8B-B14F-4D97-AF65-F5344CB8AC3E}">
        <p14:creationId xmlns:p14="http://schemas.microsoft.com/office/powerpoint/2010/main" val="84226425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2910" y="160718"/>
            <a:ext cx="8001056" cy="4708981"/>
          </a:xfrm>
          <a:prstGeom prst="rect">
            <a:avLst/>
          </a:prstGeom>
        </p:spPr>
        <p:txBody>
          <a:bodyPr wrap="square">
            <a:spAutoFit/>
          </a:bodyPr>
          <a:lstStyle/>
          <a:p>
            <a:pPr>
              <a:spcBef>
                <a:spcPts val="600"/>
              </a:spcBef>
              <a:spcAft>
                <a:spcPts val="600"/>
              </a:spcAft>
              <a:buFont typeface="Wingdings" pitchFamily="2" charset="2"/>
              <a:buChar char="q"/>
            </a:pPr>
            <a:r>
              <a:rPr lang="id-ID" sz="2000" dirty="0" smtClean="0"/>
              <a:t>Dalam kamus bahasa Belanda, kata </a:t>
            </a:r>
            <a:r>
              <a:rPr lang="id-ID" sz="2000" i="1" dirty="0" smtClean="0"/>
              <a:t>politiek</a:t>
            </a:r>
            <a:r>
              <a:rPr lang="id-ID" sz="2000" dirty="0" smtClean="0"/>
              <a:t> mengandung arti </a:t>
            </a:r>
            <a:r>
              <a:rPr lang="id-ID" sz="2000" i="1" dirty="0" smtClean="0"/>
              <a:t>beleid</a:t>
            </a:r>
            <a:r>
              <a:rPr lang="id-ID" sz="2000" dirty="0" smtClean="0"/>
              <a:t> yang berarti kebijakan (</a:t>
            </a:r>
            <a:r>
              <a:rPr lang="id-ID" sz="2000" i="1" dirty="0" smtClean="0"/>
              <a:t>policy</a:t>
            </a:r>
            <a:r>
              <a:rPr lang="id-ID" sz="2000" dirty="0" smtClean="0"/>
              <a:t>).</a:t>
            </a:r>
          </a:p>
          <a:p>
            <a:pPr>
              <a:spcBef>
                <a:spcPts val="600"/>
              </a:spcBef>
              <a:spcAft>
                <a:spcPts val="600"/>
              </a:spcAft>
              <a:buFont typeface="Wingdings" pitchFamily="2" charset="2"/>
              <a:buChar char="q"/>
            </a:pPr>
            <a:r>
              <a:rPr lang="id-ID" sz="2000" dirty="0" smtClean="0"/>
              <a:t> Politik hukum secara singkat berarti kebijakan hukum. </a:t>
            </a:r>
          </a:p>
          <a:p>
            <a:pPr>
              <a:spcBef>
                <a:spcPts val="600"/>
              </a:spcBef>
              <a:spcAft>
                <a:spcPts val="600"/>
              </a:spcAft>
              <a:buFont typeface="Wingdings" pitchFamily="2" charset="2"/>
              <a:buChar char="q"/>
            </a:pPr>
            <a:r>
              <a:rPr lang="id-ID" sz="2000" dirty="0" smtClean="0"/>
              <a:t>Kebijakan sendiri dalam Kamus Besar Bahasa Indonesia berarti rangkaian konsep dan asas yang menjadi garis besar dan dasar rencana dalam pelaksanaan suatu pekerjaan, kepemimpinan, dan cara bertindak. </a:t>
            </a:r>
          </a:p>
          <a:p>
            <a:pPr>
              <a:spcBef>
                <a:spcPts val="600"/>
              </a:spcBef>
              <a:spcAft>
                <a:spcPts val="600"/>
              </a:spcAft>
              <a:buFont typeface="Wingdings" pitchFamily="2" charset="2"/>
              <a:buChar char="q"/>
            </a:pPr>
            <a:r>
              <a:rPr lang="id-ID" sz="2000" dirty="0" smtClean="0"/>
              <a:t>Politik hukum adalah rangkaian konsep dan asas yang menjadi garis besar dan dasar rencana dalam pelaksanaan suatu pekerjaan, kepemimpinan, dan cara bertindak dalam bidang hukum. </a:t>
            </a:r>
          </a:p>
          <a:p>
            <a:pPr>
              <a:spcBef>
                <a:spcPts val="600"/>
              </a:spcBef>
              <a:spcAft>
                <a:spcPts val="600"/>
              </a:spcAft>
              <a:buFont typeface="Wingdings" pitchFamily="2" charset="2"/>
              <a:buChar char="q"/>
            </a:pPr>
            <a:r>
              <a:rPr lang="id-ID" sz="2000" dirty="0" smtClean="0"/>
              <a:t>Istilah kebijakan sendiri mempunyai keanekaragaman arti, hal ini dapat kita lihat dari pandangan beberapa tokoh yang mencoba untuk menjelaskan apa sebenarnya kebijakan (</a:t>
            </a:r>
            <a:r>
              <a:rPr lang="id-ID" sz="2000" i="1" dirty="0" smtClean="0"/>
              <a:t>policy</a:t>
            </a:r>
            <a:r>
              <a:rPr lang="id-ID" sz="2000" dirty="0" smtClean="0"/>
              <a:t>) itu. </a:t>
            </a:r>
          </a:p>
        </p:txBody>
      </p:sp>
    </p:spTree>
    <p:extLst>
      <p:ext uri="{BB962C8B-B14F-4D97-AF65-F5344CB8AC3E}">
        <p14:creationId xmlns:p14="http://schemas.microsoft.com/office/powerpoint/2010/main" val="117660762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571472" y="247227"/>
            <a:ext cx="7786742" cy="230832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d-ID" sz="4800" b="1" dirty="0" smtClean="0"/>
              <a:t>Politik Hukum Dalam Perspektif </a:t>
            </a:r>
            <a:r>
              <a:rPr lang="id-ID" sz="4800" b="1" dirty="0" smtClean="0">
                <a:solidFill>
                  <a:srgbClr val="FF0000"/>
                </a:solidFill>
                <a:effectLst>
                  <a:outerShdw blurRad="38100" dist="38100" dir="2700000" algn="tl">
                    <a:srgbClr val="000000">
                      <a:alpha val="43137"/>
                    </a:srgbClr>
                  </a:outerShdw>
                </a:effectLst>
              </a:rPr>
              <a:t>Terminologis</a:t>
            </a:r>
            <a:r>
              <a:rPr lang="id-ID" sz="4800" b="1" dirty="0" smtClean="0"/>
              <a:t> (Pendapat Para Pakar)</a:t>
            </a:r>
            <a:endParaRPr lang="id-ID" sz="4800" dirty="0" smtClean="0"/>
          </a:p>
        </p:txBody>
      </p:sp>
    </p:spTree>
    <p:extLst>
      <p:ext uri="{BB962C8B-B14F-4D97-AF65-F5344CB8AC3E}">
        <p14:creationId xmlns:p14="http://schemas.microsoft.com/office/powerpoint/2010/main" val="243846129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7158" y="53560"/>
            <a:ext cx="8572560" cy="5262979"/>
          </a:xfrm>
          <a:prstGeom prst="rect">
            <a:avLst/>
          </a:prstGeom>
        </p:spPr>
        <p:txBody>
          <a:bodyPr wrap="square">
            <a:spAutoFit/>
          </a:bodyPr>
          <a:lstStyle/>
          <a:p>
            <a:pPr>
              <a:spcBef>
                <a:spcPts val="600"/>
              </a:spcBef>
              <a:spcAft>
                <a:spcPts val="600"/>
              </a:spcAft>
              <a:buFont typeface="Wingdings" pitchFamily="2" charset="2"/>
              <a:buChar char="q"/>
            </a:pPr>
            <a:r>
              <a:rPr lang="id-ID" sz="1600" dirty="0" smtClean="0"/>
              <a:t>Politik hukum menurut </a:t>
            </a:r>
            <a:r>
              <a:rPr lang="id-ID" sz="1600" b="1" dirty="0" smtClean="0">
                <a:solidFill>
                  <a:srgbClr val="FF0000"/>
                </a:solidFill>
              </a:rPr>
              <a:t>Soediman Kartohadiprodjo</a:t>
            </a:r>
            <a:r>
              <a:rPr lang="id-ID" sz="1600" dirty="0" smtClean="0"/>
              <a:t>, adalah pemikiran yang menjadi dasar campur tangan negara dengan alat-alat perlengkapannya (pemerintah, badan perundang-undangan, dsb.) pada hukum. </a:t>
            </a:r>
          </a:p>
          <a:p>
            <a:pPr>
              <a:spcBef>
                <a:spcPts val="600"/>
              </a:spcBef>
              <a:spcAft>
                <a:spcPts val="600"/>
              </a:spcAft>
              <a:buFont typeface="Wingdings" pitchFamily="2" charset="2"/>
              <a:buChar char="q"/>
            </a:pPr>
            <a:r>
              <a:rPr lang="id-ID" sz="1600" dirty="0" smtClean="0"/>
              <a:t>Campur tangan negara dengan alat-alat perlengkapannya pada hukum, dalam hal pelaksanaan hukum, pengaruh pada perkembangan hukum, dan penciptaan hukum. </a:t>
            </a:r>
          </a:p>
          <a:p>
            <a:pPr>
              <a:spcBef>
                <a:spcPts val="600"/>
              </a:spcBef>
              <a:spcAft>
                <a:spcPts val="600"/>
              </a:spcAft>
              <a:buFont typeface="Wingdings" pitchFamily="2" charset="2"/>
              <a:buChar char="q"/>
            </a:pPr>
            <a:r>
              <a:rPr lang="id-ID" sz="1600" dirty="0" smtClean="0"/>
              <a:t>Dalam Pelaksanaan Hukum negara berkewajiban mengadakan alat-alat perlengkapan negara yang bertugas melaksanakan atau menegakkan hukum menurut cara tertentu yang ditentukan oleh negara, misalnya kepolisian, kejaksaan, pengadilan. </a:t>
            </a:r>
          </a:p>
          <a:p>
            <a:pPr>
              <a:spcBef>
                <a:spcPts val="600"/>
              </a:spcBef>
              <a:spcAft>
                <a:spcPts val="600"/>
              </a:spcAft>
              <a:buFont typeface="Wingdings" pitchFamily="2" charset="2"/>
              <a:buChar char="q"/>
            </a:pPr>
            <a:r>
              <a:rPr lang="id-ID" sz="1600" dirty="0" smtClean="0"/>
              <a:t>Pengaruh Pada </a:t>
            </a:r>
            <a:r>
              <a:rPr lang="en-US" sz="1600" dirty="0" smtClean="0"/>
              <a:t>p</a:t>
            </a:r>
            <a:r>
              <a:rPr lang="id-ID" sz="1600" dirty="0" smtClean="0"/>
              <a:t>erkembangan Hukum, hukum disusun berdasarkan kesadaran hukum masyarakat. </a:t>
            </a:r>
          </a:p>
          <a:p>
            <a:pPr>
              <a:spcBef>
                <a:spcPts val="600"/>
              </a:spcBef>
              <a:spcAft>
                <a:spcPts val="600"/>
              </a:spcAft>
              <a:buFont typeface="Wingdings" pitchFamily="2" charset="2"/>
              <a:buChar char="q"/>
            </a:pPr>
            <a:r>
              <a:rPr lang="id-ID" sz="1600" dirty="0" smtClean="0"/>
              <a:t>Apabila kesadaran hukum masyarakat berkembang, maka hukum akan berkembang pula. </a:t>
            </a:r>
          </a:p>
          <a:p>
            <a:pPr>
              <a:spcBef>
                <a:spcPts val="600"/>
              </a:spcBef>
              <a:spcAft>
                <a:spcPts val="600"/>
              </a:spcAft>
              <a:buFont typeface="Wingdings" pitchFamily="2" charset="2"/>
              <a:buChar char="q"/>
            </a:pPr>
            <a:r>
              <a:rPr lang="id-ID" sz="1600" dirty="0" smtClean="0"/>
              <a:t>Negara berusaha mempengaruhi perkembangan kesadaran hukum masyarakat, sehingga pada gilirannya negara mempengaruhi perkembangan hukum. </a:t>
            </a:r>
          </a:p>
          <a:p>
            <a:pPr>
              <a:spcBef>
                <a:spcPts val="600"/>
              </a:spcBef>
              <a:spcAft>
                <a:spcPts val="600"/>
              </a:spcAft>
              <a:buFont typeface="Wingdings" pitchFamily="2" charset="2"/>
              <a:buChar char="q"/>
            </a:pPr>
            <a:r>
              <a:rPr lang="id-ID" sz="1600" dirty="0" smtClean="0"/>
              <a:t>Dan kemudian dalam Penciptaan Hukum negara berkewajiban memelihara keadilan dan ketertiban. </a:t>
            </a:r>
          </a:p>
          <a:p>
            <a:pPr>
              <a:spcBef>
                <a:spcPts val="600"/>
              </a:spcBef>
              <a:spcAft>
                <a:spcPts val="600"/>
              </a:spcAft>
              <a:buFont typeface="Wingdings" pitchFamily="2" charset="2"/>
              <a:buChar char="q"/>
            </a:pPr>
            <a:r>
              <a:rPr lang="id-ID" sz="1600" dirty="0" smtClean="0"/>
              <a:t>Untuk memelihara keadilan dan ketertiban tersebut negara menciptakan hukum.</a:t>
            </a:r>
            <a:endParaRPr lang="id-ID" sz="1600" dirty="0"/>
          </a:p>
        </p:txBody>
      </p:sp>
    </p:spTree>
    <p:extLst>
      <p:ext uri="{BB962C8B-B14F-4D97-AF65-F5344CB8AC3E}">
        <p14:creationId xmlns:p14="http://schemas.microsoft.com/office/powerpoint/2010/main" val="279204081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571472" y="93339"/>
            <a:ext cx="7786742" cy="353943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id-ID" sz="2800" dirty="0" smtClean="0"/>
              <a:t>Menurut </a:t>
            </a:r>
            <a:r>
              <a:rPr lang="id-ID" sz="2800" b="1" dirty="0" smtClean="0">
                <a:solidFill>
                  <a:srgbClr val="FF0000"/>
                </a:solidFill>
              </a:rPr>
              <a:t>Andi Hamzah </a:t>
            </a:r>
            <a:r>
              <a:rPr lang="id-ID" sz="2800" dirty="0" smtClean="0"/>
              <a:t>: “Dalam pengertian formal politik hukum hanya mencakup satu tahap saja yaitu menuangkan kebijakan pemerintah dalam bentuk produk hukum atau disebut “</a:t>
            </a:r>
            <a:r>
              <a:rPr lang="id-ID" sz="2800" i="1" dirty="0" smtClean="0"/>
              <a:t>Legislative drafting</a:t>
            </a:r>
            <a:r>
              <a:rPr lang="id-ID" sz="2800" dirty="0" smtClean="0"/>
              <a:t>”, sedangkan dalam pengertian materiil politik hukum mencakup </a:t>
            </a:r>
            <a:r>
              <a:rPr lang="id-ID" sz="2800" i="1" dirty="0" smtClean="0"/>
              <a:t>legislative drafting</a:t>
            </a:r>
            <a:r>
              <a:rPr lang="id-ID" sz="2800" dirty="0" smtClean="0"/>
              <a:t>, </a:t>
            </a:r>
            <a:r>
              <a:rPr lang="id-ID" sz="2800" i="1" dirty="0" smtClean="0"/>
              <a:t>legal eksecuting</a:t>
            </a:r>
            <a:r>
              <a:rPr lang="id-ID" sz="2800" dirty="0" smtClean="0"/>
              <a:t>, dan </a:t>
            </a:r>
            <a:r>
              <a:rPr lang="id-ID" sz="2800" i="1" dirty="0" smtClean="0"/>
              <a:t>legal riview</a:t>
            </a:r>
            <a:r>
              <a:rPr lang="id-ID" sz="2800" dirty="0" smtClean="0"/>
              <a:t>.”</a:t>
            </a:r>
            <a:endParaRPr lang="id-ID" sz="2800" dirty="0"/>
          </a:p>
        </p:txBody>
      </p:sp>
    </p:spTree>
    <p:extLst>
      <p:ext uri="{BB962C8B-B14F-4D97-AF65-F5344CB8AC3E}">
        <p14:creationId xmlns:p14="http://schemas.microsoft.com/office/powerpoint/2010/main" val="399509759"/>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85720" y="195343"/>
            <a:ext cx="864399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d-ID" sz="2000" dirty="0" smtClean="0"/>
              <a:t>Menurut </a:t>
            </a:r>
            <a:r>
              <a:rPr lang="id-ID" sz="2000" b="1" dirty="0" smtClean="0">
                <a:solidFill>
                  <a:srgbClr val="FF0000"/>
                </a:solidFill>
              </a:rPr>
              <a:t>Abdul Hakim Garuda Nusantara </a:t>
            </a:r>
            <a:r>
              <a:rPr lang="id-ID" sz="2000" dirty="0" smtClean="0"/>
              <a:t>politik hukum  secara harfiah dapat diartikan sebagai kebijakan hukum (</a:t>
            </a:r>
            <a:r>
              <a:rPr lang="id-ID" sz="2000" i="1" dirty="0" smtClean="0"/>
              <a:t>Legal Policy</a:t>
            </a:r>
            <a:r>
              <a:rPr lang="id-ID" sz="2000" dirty="0" smtClean="0"/>
              <a:t>) yang hendak diterapkan atau dilaksanakan secara nasional oleh pemerintahan negara tertentu. Politik hukum nasional dapat meliputi:</a:t>
            </a:r>
          </a:p>
          <a:p>
            <a:pPr lvl="0"/>
            <a:r>
              <a:rPr lang="id-ID" sz="2000" dirty="0" smtClean="0"/>
              <a:t>1.Pelaksanaan ketentuan hukum yang telah ada secara konsisten.</a:t>
            </a:r>
          </a:p>
          <a:p>
            <a:pPr lvl="0"/>
            <a:r>
              <a:rPr lang="id-ID" sz="2000" dirty="0" smtClean="0"/>
              <a:t>2.Pembangunan hukum yang intinya adalah pembaharuan tehadap ketentuan hukum yang telah lama.</a:t>
            </a:r>
          </a:p>
          <a:p>
            <a:pPr lvl="0"/>
            <a:r>
              <a:rPr lang="id-ID" sz="2000" dirty="0" smtClean="0"/>
              <a:t>3.Penegasan fungsi lembaga penegak atau pelaksana hukum dan pembinaan anggotanya.</a:t>
            </a:r>
          </a:p>
          <a:p>
            <a:pPr lvl="0"/>
            <a:r>
              <a:rPr lang="id-ID" sz="2000" dirty="0" smtClean="0"/>
              <a:t>4.Meningkatkan kesadaran hukum masyarakat menurut persepsi kalangan elit pengambil kebijakan.</a:t>
            </a:r>
          </a:p>
          <a:p>
            <a:r>
              <a:rPr lang="id-ID" sz="2000" dirty="0" smtClean="0"/>
              <a:t>Definisi dari Abdul Hakim Garuda Nusantara ini mencakup : Teritorial berlakunya politik hukum; Proses pembaharuan dan pembuatan hukum; dan Terdapat penekanan pada pentingnya fungsi lembaga dan pembinaan para penegak hukum.</a:t>
            </a:r>
          </a:p>
        </p:txBody>
      </p:sp>
    </p:spTree>
    <p:extLst>
      <p:ext uri="{BB962C8B-B14F-4D97-AF65-F5344CB8AC3E}">
        <p14:creationId xmlns:p14="http://schemas.microsoft.com/office/powerpoint/2010/main" val="397438921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71499" y="133350"/>
            <a:ext cx="8101013" cy="1408078"/>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3300" dirty="0">
                <a:solidFill>
                  <a:srgbClr val="FF0000"/>
                </a:solidFill>
                <a:latin typeface="Britannic Bold" panose="020B0903060703020204" pitchFamily="34" charset="0"/>
              </a:rPr>
              <a:t>Kebijakan </a:t>
            </a:r>
            <a:r>
              <a:rPr lang="id-ID" altLang="id-ID" sz="3300" dirty="0" smtClean="0">
                <a:solidFill>
                  <a:srgbClr val="FF0000"/>
                </a:solidFill>
                <a:latin typeface="Britannic Bold" panose="020B0903060703020204" pitchFamily="34" charset="0"/>
              </a:rPr>
              <a:t>Hukum Perlindungan Konsumen</a:t>
            </a:r>
            <a:endParaRPr lang="id-ID" altLang="id-ID" sz="3300" dirty="0">
              <a:solidFill>
                <a:srgbClr val="FF0000"/>
              </a:solidFill>
              <a:latin typeface="Britannic Bold" panose="020B0903060703020204" pitchFamily="34" charset="0"/>
            </a:endParaRPr>
          </a:p>
          <a:p>
            <a:pPr algn="ctr" eaLnBrk="1" fontAlgn="auto" hangingPunct="1">
              <a:spcBef>
                <a:spcPct val="0"/>
              </a:spcBef>
              <a:spcAft>
                <a:spcPts val="0"/>
              </a:spcAft>
              <a:buNone/>
              <a:defRPr/>
            </a:pPr>
            <a:r>
              <a:rPr lang="id-ID" altLang="id-ID" sz="2100" b="1" dirty="0">
                <a:effectLst>
                  <a:outerShdw blurRad="38100" dist="38100" dir="2700000" algn="tl">
                    <a:srgbClr val="000000">
                      <a:alpha val="43137"/>
                    </a:srgbClr>
                  </a:outerShdw>
                </a:effectLst>
                <a:latin typeface="+mj-lt"/>
              </a:rPr>
              <a:t>(Politik </a:t>
            </a:r>
            <a:r>
              <a:rPr lang="id-ID" altLang="id-ID" sz="2100" b="1" dirty="0" smtClean="0">
                <a:effectLst>
                  <a:outerShdw blurRad="38100" dist="38100" dir="2700000" algn="tl">
                    <a:srgbClr val="000000">
                      <a:alpha val="43137"/>
                    </a:srgbClr>
                  </a:outerShdw>
                </a:effectLst>
                <a:latin typeface="+mj-lt"/>
              </a:rPr>
              <a:t>Hukum Perlindungan Konsumen)</a:t>
            </a:r>
            <a:endParaRPr lang="id-ID" altLang="id-ID" sz="2100" b="1" dirty="0">
              <a:effectLst>
                <a:outerShdw blurRad="38100" dist="38100" dir="2700000" algn="tl">
                  <a:srgbClr val="000000">
                    <a:alpha val="43137"/>
                  </a:srgbClr>
                </a:outerShdw>
              </a:effectLst>
              <a:latin typeface="+mj-lt"/>
            </a:endParaRPr>
          </a:p>
        </p:txBody>
      </p:sp>
      <p:sp>
        <p:nvSpPr>
          <p:cNvPr id="3" name="Down Arrow 2"/>
          <p:cNvSpPr/>
          <p:nvPr/>
        </p:nvSpPr>
        <p:spPr>
          <a:xfrm>
            <a:off x="3674862" y="1529262"/>
            <a:ext cx="1894285" cy="440531"/>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4" name="TextBox 3"/>
          <p:cNvSpPr txBox="1">
            <a:spLocks noChangeArrowheads="1"/>
          </p:cNvSpPr>
          <p:nvPr/>
        </p:nvSpPr>
        <p:spPr bwMode="auto">
          <a:xfrm>
            <a:off x="534923" y="1956741"/>
            <a:ext cx="8101013" cy="577081"/>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3300" dirty="0" smtClean="0">
                <a:solidFill>
                  <a:srgbClr val="FF0000"/>
                </a:solidFill>
                <a:latin typeface="Britannic Bold" panose="020B0903060703020204" pitchFamily="34" charset="0"/>
              </a:rPr>
              <a:t>Politik Hukum Perlindungan Konsumen</a:t>
            </a:r>
            <a:endParaRPr lang="id-ID" altLang="id-ID" sz="3300" dirty="0">
              <a:solidFill>
                <a:srgbClr val="FF0000"/>
              </a:solidFill>
              <a:latin typeface="Britannic Bold" panose="020B0903060703020204" pitchFamily="34" charset="0"/>
            </a:endParaRPr>
          </a:p>
        </p:txBody>
      </p:sp>
      <p:sp>
        <p:nvSpPr>
          <p:cNvPr id="5" name="Down Arrow 4"/>
          <p:cNvSpPr/>
          <p:nvPr/>
        </p:nvSpPr>
        <p:spPr>
          <a:xfrm>
            <a:off x="3674862" y="2552035"/>
            <a:ext cx="1894285" cy="440531"/>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6" name="TextBox 5"/>
          <p:cNvSpPr txBox="1">
            <a:spLocks noChangeArrowheads="1"/>
          </p:cNvSpPr>
          <p:nvPr/>
        </p:nvSpPr>
        <p:spPr bwMode="auto">
          <a:xfrm>
            <a:off x="534922" y="2984356"/>
            <a:ext cx="8101013" cy="577081"/>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3300" dirty="0" smtClean="0">
                <a:solidFill>
                  <a:srgbClr val="FF0000"/>
                </a:solidFill>
                <a:latin typeface="Britannic Bold" panose="020B0903060703020204" pitchFamily="34" charset="0"/>
              </a:rPr>
              <a:t>Sistem Hukum Perlindungan Konsumen</a:t>
            </a:r>
            <a:endParaRPr lang="id-ID" altLang="id-ID" sz="3300" dirty="0">
              <a:solidFill>
                <a:srgbClr val="FF0000"/>
              </a:solidFill>
              <a:latin typeface="Britannic Bold" panose="020B0903060703020204" pitchFamily="34" charset="0"/>
            </a:endParaRPr>
          </a:p>
        </p:txBody>
      </p:sp>
      <p:cxnSp>
        <p:nvCxnSpPr>
          <p:cNvPr id="7" name="Straight Arrow Connector 6"/>
          <p:cNvCxnSpPr>
            <a:stCxn id="6" idx="2"/>
            <a:endCxn id="10" idx="0"/>
          </p:cNvCxnSpPr>
          <p:nvPr/>
        </p:nvCxnSpPr>
        <p:spPr>
          <a:xfrm flipH="1">
            <a:off x="1803584" y="3561437"/>
            <a:ext cx="2781845" cy="4400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a:spLocks noChangeArrowheads="1"/>
          </p:cNvSpPr>
          <p:nvPr/>
        </p:nvSpPr>
        <p:spPr bwMode="auto">
          <a:xfrm>
            <a:off x="304802" y="4001438"/>
            <a:ext cx="2997564" cy="931024"/>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2800" dirty="0" smtClean="0">
                <a:solidFill>
                  <a:srgbClr val="0070C0"/>
                </a:solidFill>
                <a:latin typeface="Britannic Bold" panose="020B0903060703020204" pitchFamily="34" charset="0"/>
              </a:rPr>
              <a:t>Substansi Hukum PK</a:t>
            </a:r>
            <a:endParaRPr lang="id-ID" altLang="id-ID" sz="2800" dirty="0">
              <a:solidFill>
                <a:srgbClr val="0070C0"/>
              </a:solidFill>
              <a:latin typeface="Britannic Bold" panose="020B0903060703020204" pitchFamily="34" charset="0"/>
            </a:endParaRPr>
          </a:p>
        </p:txBody>
      </p:sp>
      <p:cxnSp>
        <p:nvCxnSpPr>
          <p:cNvPr id="12" name="Straight Arrow Connector 11"/>
          <p:cNvCxnSpPr>
            <a:stCxn id="6" idx="2"/>
            <a:endCxn id="15" idx="0"/>
          </p:cNvCxnSpPr>
          <p:nvPr/>
        </p:nvCxnSpPr>
        <p:spPr>
          <a:xfrm>
            <a:off x="4585429" y="3561437"/>
            <a:ext cx="367572" cy="4400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a:spLocks noChangeArrowheads="1"/>
          </p:cNvSpPr>
          <p:nvPr/>
        </p:nvSpPr>
        <p:spPr bwMode="auto">
          <a:xfrm>
            <a:off x="3505201" y="4001438"/>
            <a:ext cx="2895600" cy="931024"/>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2800" dirty="0" smtClean="0">
                <a:solidFill>
                  <a:srgbClr val="0070C0"/>
                </a:solidFill>
                <a:latin typeface="Britannic Bold" panose="020B0903060703020204" pitchFamily="34" charset="0"/>
              </a:rPr>
              <a:t>Struktur Hukum PK</a:t>
            </a:r>
            <a:endParaRPr lang="id-ID" altLang="id-ID" sz="2800" dirty="0">
              <a:solidFill>
                <a:srgbClr val="0070C0"/>
              </a:solidFill>
              <a:latin typeface="Britannic Bold" panose="020B0903060703020204" pitchFamily="34" charset="0"/>
            </a:endParaRPr>
          </a:p>
        </p:txBody>
      </p:sp>
      <p:cxnSp>
        <p:nvCxnSpPr>
          <p:cNvPr id="19" name="Straight Arrow Connector 18"/>
          <p:cNvCxnSpPr>
            <a:stCxn id="6" idx="2"/>
            <a:endCxn id="22" idx="0"/>
          </p:cNvCxnSpPr>
          <p:nvPr/>
        </p:nvCxnSpPr>
        <p:spPr>
          <a:xfrm>
            <a:off x="4585429" y="3561437"/>
            <a:ext cx="3186972" cy="4400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a:spLocks noChangeArrowheads="1"/>
          </p:cNvSpPr>
          <p:nvPr/>
        </p:nvSpPr>
        <p:spPr bwMode="auto">
          <a:xfrm>
            <a:off x="6553201" y="4001438"/>
            <a:ext cx="2438399" cy="931024"/>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2800" dirty="0" smtClean="0">
                <a:solidFill>
                  <a:srgbClr val="0070C0"/>
                </a:solidFill>
                <a:latin typeface="Britannic Bold" panose="020B0903060703020204" pitchFamily="34" charset="0"/>
              </a:rPr>
              <a:t>Kultur Hukum PK</a:t>
            </a:r>
            <a:endParaRPr lang="id-ID" altLang="id-ID" sz="2800" dirty="0">
              <a:solidFill>
                <a:srgbClr val="0070C0"/>
              </a:solidFill>
              <a:latin typeface="Britannic Bold" panose="020B0903060703020204" pitchFamily="34" charset="0"/>
            </a:endParaRPr>
          </a:p>
        </p:txBody>
      </p:sp>
    </p:spTree>
    <p:extLst>
      <p:ext uri="{BB962C8B-B14F-4D97-AF65-F5344CB8AC3E}">
        <p14:creationId xmlns:p14="http://schemas.microsoft.com/office/powerpoint/2010/main" val="1872979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animBg="1" autoUpdateAnimBg="0"/>
      <p:bldP spid="5" grpId="0" animBg="1"/>
      <p:bldP spid="6" grpId="0" animBg="1" autoUpdateAnimBg="0"/>
      <p:bldP spid="10" grpId="0" animBg="1" autoUpdateAnimBg="0"/>
      <p:bldP spid="15" grpId="0" animBg="1" autoUpdateAnimBg="0"/>
      <p:bldP spid="22"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214296"/>
            <a:ext cx="8629680" cy="4554173"/>
          </a:xfrm>
          <a:prstGeom prst="rect">
            <a:avLst/>
          </a:prstGeom>
          <a:solidFill>
            <a:schemeClr val="bg1"/>
          </a:solidFill>
          <a:ln w="9525">
            <a:noFill/>
            <a:miter lim="800000"/>
            <a:headEnd/>
            <a:tailEnd/>
          </a:ln>
        </p:spPr>
        <p:txBody>
          <a:bodyPr/>
          <a:lstStyle/>
          <a:p>
            <a:r>
              <a:rPr lang="id-ID" sz="2000" dirty="0" smtClean="0"/>
              <a:t>Menurut </a:t>
            </a:r>
            <a:r>
              <a:rPr lang="id-ID" sz="2000" b="1" dirty="0" smtClean="0">
                <a:solidFill>
                  <a:srgbClr val="FF0000"/>
                </a:solidFill>
              </a:rPr>
              <a:t>Bagir Manan</a:t>
            </a:r>
            <a:r>
              <a:rPr lang="id-ID" sz="2000" dirty="0" smtClean="0"/>
              <a:t> : “Politik Hukum di masa depan diarahkan pada beberapa hal utama. </a:t>
            </a:r>
            <a:r>
              <a:rPr lang="id-ID" sz="2000" i="1" dirty="0" smtClean="0"/>
              <a:t>Pertama</a:t>
            </a:r>
            <a:r>
              <a:rPr lang="id-ID" sz="2000" dirty="0" smtClean="0"/>
              <a:t>, hukum sebagai instrumen membentuk dan mengatur penyelenggaraan negara dan pemerintahan serta masyarakat demokratis. Dengan perkataan lain, hukum sebagai instrumen demokrasi. </a:t>
            </a:r>
            <a:r>
              <a:rPr lang="id-ID" sz="2000" i="1" dirty="0" smtClean="0"/>
              <a:t>Kedua</a:t>
            </a:r>
            <a:r>
              <a:rPr lang="id-ID" sz="2000" dirty="0" smtClean="0"/>
              <a:t>, sebagai instrumen penyelenggaraan negara, dan pemerintahan serta masyarakat berdasarkan atas hukum. Hukum tidak boleh menjadi alat kekuasaan semata. </a:t>
            </a:r>
            <a:r>
              <a:rPr lang="id-ID" sz="2000" i="1" dirty="0" smtClean="0"/>
              <a:t>Ketiga</a:t>
            </a:r>
            <a:r>
              <a:rPr lang="id-ID" sz="2000" dirty="0" smtClean="0"/>
              <a:t>, sebagai instrumen pemberdayaan masyarakat dibidang politik, ekonomi, sosial, maupun budaya. </a:t>
            </a:r>
            <a:r>
              <a:rPr lang="id-ID" sz="2000" i="1" dirty="0" smtClean="0"/>
              <a:t>Keempat</a:t>
            </a:r>
            <a:r>
              <a:rPr lang="id-ID" sz="2000" dirty="0" smtClean="0"/>
              <a:t>, sebagai instrumen mewujudkan kesejahteraan umum menurut dasar keadilan sosial bagi seluruh rakyat Indonesia.”</a:t>
            </a:r>
          </a:p>
          <a:p>
            <a:r>
              <a:rPr lang="id-ID" sz="2000" dirty="0" smtClean="0"/>
              <a:t>Dalam arti sempit Bagir Manan menyebutkan Politik Hukum merupakan perancangan suatu kebijakan pemerintah yang dituangkan dalam peraturan perundang-undangan, baik yang inovatif maupun yang bersifat revisi, menyesuaikan dengan kebutuhan kekinian, serta pelaksanaan dari ketentuan hukum tersebut dalam institusi dan oleh aparatur penegak hukum.</a:t>
            </a:r>
            <a:endParaRPr lang="id-ID" sz="2000" dirty="0"/>
          </a:p>
        </p:txBody>
      </p:sp>
    </p:spTree>
    <p:extLst>
      <p:ext uri="{BB962C8B-B14F-4D97-AF65-F5344CB8AC3E}">
        <p14:creationId xmlns:p14="http://schemas.microsoft.com/office/powerpoint/2010/main" val="3049486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8596" y="160718"/>
            <a:ext cx="8501122" cy="4401205"/>
          </a:xfrm>
          <a:prstGeom prst="rect">
            <a:avLst/>
          </a:prstGeom>
        </p:spPr>
        <p:txBody>
          <a:bodyPr wrap="square">
            <a:spAutoFit/>
          </a:bodyPr>
          <a:lstStyle/>
          <a:p>
            <a:pPr>
              <a:spcBef>
                <a:spcPts val="600"/>
              </a:spcBef>
              <a:spcAft>
                <a:spcPts val="600"/>
              </a:spcAft>
              <a:buFont typeface="Wingdings" pitchFamily="2" charset="2"/>
              <a:buChar char="q"/>
            </a:pPr>
            <a:r>
              <a:rPr lang="id-ID" sz="2000" dirty="0" smtClean="0"/>
              <a:t>Dari beberapa pandangan tokoh mengenai pengertian kebijakan, maka kita dapat mengemukakan beberapa hal sebagai berikut : </a:t>
            </a:r>
          </a:p>
          <a:p>
            <a:pPr>
              <a:spcBef>
                <a:spcPts val="600"/>
              </a:spcBef>
              <a:spcAft>
                <a:spcPts val="600"/>
              </a:spcAft>
              <a:buFont typeface="Wingdings" pitchFamily="2" charset="2"/>
              <a:buChar char="q"/>
            </a:pPr>
            <a:r>
              <a:rPr lang="id-ID" sz="2000" dirty="0" smtClean="0"/>
              <a:t>Terdapat perbedaaan pendapat di kalangan para ahli tentang pengertian kebijakan. Jelasnya, konsep kebijakan itu sulit untuk dirumuskan dan diberi makna yang tunggal. Atau dengan kata lain, sulit bagi kita untuk memperlakukan konsep kebijakan tersebut sebagai sebuah gejala yang khas dan kongkret, terutama bila kebijakan itu kita lihat sebagai suatu proses yang terus berkembang dan berkelanjutan mulai dari proses pembuatan sampai implementasinya.</a:t>
            </a:r>
          </a:p>
          <a:p>
            <a:pPr>
              <a:spcBef>
                <a:spcPts val="600"/>
              </a:spcBef>
              <a:spcAft>
                <a:spcPts val="600"/>
              </a:spcAft>
              <a:buFont typeface="Wingdings" pitchFamily="2" charset="2"/>
              <a:buChar char="q"/>
            </a:pPr>
            <a:r>
              <a:rPr lang="id-ID" sz="2000" dirty="0" smtClean="0"/>
              <a:t>Terdapat perbedaan ‘penekanan’ tentang kebijaksanaan di antara para ahli. Sebagian dari mereka melihat kebijakan sebagai suatu perbuatan, sedangkan kebijaksanaan adalah sebagai suatu sikap yang direncanakan (suatu rencana), atau bahkan suatu rencana dan juga suatu tindakan.</a:t>
            </a:r>
          </a:p>
        </p:txBody>
      </p:sp>
    </p:spTree>
    <p:extLst>
      <p:ext uri="{BB962C8B-B14F-4D97-AF65-F5344CB8AC3E}">
        <p14:creationId xmlns:p14="http://schemas.microsoft.com/office/powerpoint/2010/main" val="4709861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2910" y="160718"/>
            <a:ext cx="8143932" cy="4785926"/>
          </a:xfrm>
          <a:prstGeom prst="rect">
            <a:avLst/>
          </a:prstGeom>
        </p:spPr>
        <p:txBody>
          <a:bodyPr wrap="square">
            <a:spAutoFit/>
          </a:bodyPr>
          <a:lstStyle/>
          <a:p>
            <a:pPr>
              <a:spcBef>
                <a:spcPts val="600"/>
              </a:spcBef>
              <a:spcAft>
                <a:spcPts val="600"/>
              </a:spcAft>
              <a:buFont typeface="Wingdings" pitchFamily="2" charset="2"/>
              <a:buChar char="q"/>
            </a:pPr>
            <a:r>
              <a:rPr lang="id-ID" sz="2000" dirty="0" smtClean="0"/>
              <a:t>Para ahli juga berbeda pendapat berkaitan dengan tujuan dan sarana. Ada yang berpendapat, bahwa kebijakan meliputi tujuan dan saran</a:t>
            </a:r>
            <a:r>
              <a:rPr lang="en-US" sz="2000" dirty="0" smtClean="0"/>
              <a:t>a</a:t>
            </a:r>
            <a:r>
              <a:rPr lang="id-ID" sz="2000" dirty="0" smtClean="0"/>
              <a:t>, bahkan ada yang tidak lagi menyebut baik tujuan maupun sarana.</a:t>
            </a:r>
          </a:p>
          <a:p>
            <a:r>
              <a:rPr lang="id-ID" sz="2000" dirty="0" smtClean="0"/>
              <a:t>Berkaitan dengan uraian di atas, terdapat satu istilah dalam bahasa Indonesia yang kerap kali dipakai secara bergantian dalam pengertian yang hampir serupa dengan istilah kebijaksanaan, yaitu kebijakan. Pembedaan pengertian kedua istilah di atas pada tataran konseptual dengan sendirinya akan berimbas pada aktualisasi konsep itu pada tataran praktis. Walaupun terdapat perbedaan antara kedua istilah tersebut, namun kerap kali dipakai dalam pengertian yang sama, yaitu rangkaian konsep dan asas yang menjadi garis besar dan dasar rencana dalam pelaksanaan suatu pekerjaan, kepemimpinan, dan cara bertindak. Dengan demikian, secara etimologis, Politik Hukum secara singkat berarti kebijaksanaan hukum.</a:t>
            </a:r>
          </a:p>
        </p:txBody>
      </p:sp>
    </p:spTree>
    <p:extLst>
      <p:ext uri="{BB962C8B-B14F-4D97-AF65-F5344CB8AC3E}">
        <p14:creationId xmlns:p14="http://schemas.microsoft.com/office/powerpoint/2010/main" val="434137027"/>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28596" y="763162"/>
            <a:ext cx="8501122" cy="1351388"/>
          </a:xfrm>
          <a:solidFill>
            <a:srgbClr val="FFFF00"/>
          </a:solidFill>
          <a:ln>
            <a:solidFill>
              <a:schemeClr val="tx1"/>
            </a:solidFill>
          </a:ln>
        </p:spPr>
        <p:txBody>
          <a:bodyPr>
            <a:normAutofit/>
          </a:bodyPr>
          <a:lstStyle/>
          <a:p>
            <a:pPr marL="0" indent="0">
              <a:spcBef>
                <a:spcPts val="300"/>
              </a:spcBef>
              <a:buNone/>
            </a:pPr>
            <a:r>
              <a:rPr lang="id-ID" sz="3600" b="1" dirty="0" smtClean="0">
                <a:solidFill>
                  <a:srgbClr val="FF0000"/>
                </a:solidFill>
                <a:effectLst>
                  <a:outerShdw blurRad="38100" dist="38100" dir="2700000" algn="tl">
                    <a:srgbClr val="000000">
                      <a:alpha val="43137"/>
                    </a:srgbClr>
                  </a:outerShdw>
                </a:effectLst>
              </a:rPr>
              <a:t>C.POLITIK HUKUM DALAM PERSPEKTIF KEILMUAN</a:t>
            </a:r>
          </a:p>
        </p:txBody>
      </p:sp>
    </p:spTree>
    <p:extLst>
      <p:ext uri="{BB962C8B-B14F-4D97-AF65-F5344CB8AC3E}">
        <p14:creationId xmlns:p14="http://schemas.microsoft.com/office/powerpoint/2010/main" val="301865187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aparisa.unpatti.ac.id/kuliah/pluginfile.php/32/mod_page/content/2/pohon_ilmu_bw.gif"/>
          <p:cNvPicPr>
            <a:picLocks noChangeAspect="1" noChangeArrowheads="1"/>
          </p:cNvPicPr>
          <p:nvPr/>
        </p:nvPicPr>
        <p:blipFill>
          <a:blip r:embed="rId3"/>
          <a:srcRect/>
          <a:stretch>
            <a:fillRect/>
          </a:stretch>
        </p:blipFill>
        <p:spPr bwMode="auto">
          <a:xfrm>
            <a:off x="857224" y="589345"/>
            <a:ext cx="7500990" cy="4339859"/>
          </a:xfrm>
          <a:prstGeom prst="rect">
            <a:avLst/>
          </a:prstGeom>
          <a:noFill/>
        </p:spPr>
      </p:pic>
      <p:sp>
        <p:nvSpPr>
          <p:cNvPr id="4" name="Rectangle 1"/>
          <p:cNvSpPr>
            <a:spLocks noChangeArrowheads="1"/>
          </p:cNvSpPr>
          <p:nvPr/>
        </p:nvSpPr>
        <p:spPr bwMode="auto">
          <a:xfrm>
            <a:off x="2000232" y="214296"/>
            <a:ext cx="4500594" cy="321453"/>
          </a:xfrm>
          <a:prstGeom prst="rect">
            <a:avLst/>
          </a:prstGeom>
          <a:solidFill>
            <a:schemeClr val="bg1"/>
          </a:solidFill>
          <a:ln w="9525">
            <a:noFill/>
            <a:miter lim="800000"/>
            <a:headEnd/>
            <a:tailEnd/>
          </a:ln>
        </p:spPr>
        <p:txBody>
          <a:bodyPr/>
          <a:lstStyle/>
          <a:p>
            <a:pPr algn="ctr"/>
            <a:r>
              <a:rPr lang="id-ID" sz="2000" b="1" dirty="0" smtClean="0"/>
              <a:t>POHON ILMU PENGETAHUAN</a:t>
            </a:r>
            <a:endParaRPr lang="id-ID" sz="2000" b="1" dirty="0"/>
          </a:p>
        </p:txBody>
      </p:sp>
    </p:spTree>
    <p:extLst>
      <p:ext uri="{BB962C8B-B14F-4D97-AF65-F5344CB8AC3E}">
        <p14:creationId xmlns:p14="http://schemas.microsoft.com/office/powerpoint/2010/main" val="358365535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JrhB26pfXkU/S_VUFB1J7XI/AAAAAAAAAGo/0HD4r2eZ4Bg/s1600/Bonsai_Besen-Form.jpg"/>
          <p:cNvPicPr>
            <a:picLocks noChangeAspect="1" noChangeArrowheads="1"/>
          </p:cNvPicPr>
          <p:nvPr/>
        </p:nvPicPr>
        <p:blipFill>
          <a:blip r:embed="rId3"/>
          <a:srcRect/>
          <a:stretch>
            <a:fillRect/>
          </a:stretch>
        </p:blipFill>
        <p:spPr bwMode="auto">
          <a:xfrm>
            <a:off x="0" y="-160754"/>
            <a:ext cx="6286512" cy="6590156"/>
          </a:xfrm>
          <a:prstGeom prst="rect">
            <a:avLst/>
          </a:prstGeom>
          <a:noFill/>
        </p:spPr>
      </p:pic>
      <p:sp>
        <p:nvSpPr>
          <p:cNvPr id="3" name="Rectangle 1"/>
          <p:cNvSpPr>
            <a:spLocks noChangeArrowheads="1"/>
          </p:cNvSpPr>
          <p:nvPr/>
        </p:nvSpPr>
        <p:spPr bwMode="auto">
          <a:xfrm>
            <a:off x="0" y="5132548"/>
            <a:ext cx="6286512" cy="1296853"/>
          </a:xfrm>
          <a:prstGeom prst="rect">
            <a:avLst/>
          </a:prstGeom>
          <a:solidFill>
            <a:schemeClr val="bg1"/>
          </a:solidFill>
          <a:ln w="9525">
            <a:noFill/>
            <a:miter lim="800000"/>
            <a:headEnd/>
            <a:tailEnd/>
          </a:ln>
        </p:spPr>
        <p:txBody>
          <a:bodyPr/>
          <a:lstStyle/>
          <a:p>
            <a:pPr algn="ctr"/>
            <a:r>
              <a:rPr lang="id-ID" sz="2000" b="1" dirty="0" smtClean="0"/>
              <a:t>  </a:t>
            </a:r>
            <a:endParaRPr lang="id-ID" sz="2000" b="1" dirty="0"/>
          </a:p>
        </p:txBody>
      </p:sp>
      <p:sp>
        <p:nvSpPr>
          <p:cNvPr id="5" name="Rectangle 1"/>
          <p:cNvSpPr>
            <a:spLocks noChangeArrowheads="1"/>
          </p:cNvSpPr>
          <p:nvPr/>
        </p:nvSpPr>
        <p:spPr bwMode="auto">
          <a:xfrm>
            <a:off x="2428860" y="160718"/>
            <a:ext cx="4500594" cy="321453"/>
          </a:xfrm>
          <a:prstGeom prst="rect">
            <a:avLst/>
          </a:prstGeom>
          <a:solidFill>
            <a:schemeClr val="bg1"/>
          </a:solidFill>
          <a:ln w="9525">
            <a:solidFill>
              <a:schemeClr val="tx1"/>
            </a:solidFill>
            <a:miter lim="800000"/>
            <a:headEnd/>
            <a:tailEnd/>
          </a:ln>
        </p:spPr>
        <p:txBody>
          <a:bodyPr/>
          <a:lstStyle/>
          <a:p>
            <a:pPr algn="ctr"/>
            <a:r>
              <a:rPr lang="id-ID" sz="2000" b="1" dirty="0" smtClean="0"/>
              <a:t>POHON DISIPLIN ILMU HUKUM</a:t>
            </a:r>
            <a:endParaRPr lang="id-ID" sz="2000" b="1" dirty="0"/>
          </a:p>
        </p:txBody>
      </p:sp>
      <p:sp>
        <p:nvSpPr>
          <p:cNvPr id="6" name="Rectangle 5"/>
          <p:cNvSpPr/>
          <p:nvPr/>
        </p:nvSpPr>
        <p:spPr>
          <a:xfrm>
            <a:off x="5072066" y="4500577"/>
            <a:ext cx="1928826" cy="646331"/>
          </a:xfrm>
          <a:prstGeom prst="rect">
            <a:avLst/>
          </a:prstGeom>
        </p:spPr>
        <p:txBody>
          <a:bodyPr wrap="square">
            <a:spAutoFit/>
          </a:bodyPr>
          <a:lstStyle/>
          <a:p>
            <a:pPr>
              <a:buFont typeface="Wingdings" pitchFamily="2" charset="2"/>
              <a:buChar char="q"/>
            </a:pPr>
            <a:r>
              <a:rPr lang="id-ID" sz="1200" dirty="0" smtClean="0">
                <a:solidFill>
                  <a:schemeClr val="bg1"/>
                </a:solidFill>
              </a:rPr>
              <a:t> Sejarah Hukum</a:t>
            </a:r>
          </a:p>
          <a:p>
            <a:pPr>
              <a:buFont typeface="Wingdings" pitchFamily="2" charset="2"/>
              <a:buChar char="q"/>
            </a:pPr>
            <a:r>
              <a:rPr lang="id-ID" sz="1200" dirty="0" smtClean="0">
                <a:solidFill>
                  <a:schemeClr val="bg1"/>
                </a:solidFill>
              </a:rPr>
              <a:t> Perbandingan Hukum</a:t>
            </a:r>
          </a:p>
          <a:p>
            <a:pPr>
              <a:buFont typeface="Wingdings" pitchFamily="2" charset="2"/>
              <a:buChar char="q"/>
            </a:pPr>
            <a:r>
              <a:rPr lang="id-ID" sz="1200" dirty="0" smtClean="0">
                <a:solidFill>
                  <a:schemeClr val="bg1"/>
                </a:solidFill>
              </a:rPr>
              <a:t> Filsafat Hukum</a:t>
            </a:r>
          </a:p>
        </p:txBody>
      </p:sp>
      <p:cxnSp>
        <p:nvCxnSpPr>
          <p:cNvPr id="7" name="Straight Connector 6"/>
          <p:cNvCxnSpPr/>
          <p:nvPr/>
        </p:nvCxnSpPr>
        <p:spPr>
          <a:xfrm>
            <a:off x="0" y="3257550"/>
            <a:ext cx="9144000" cy="1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446998"/>
            <a:ext cx="9144000" cy="1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142844" y="1553777"/>
            <a:ext cx="2000264" cy="321453"/>
          </a:xfrm>
          <a:prstGeom prst="rect">
            <a:avLst/>
          </a:prstGeom>
          <a:solidFill>
            <a:schemeClr val="bg1"/>
          </a:solidFill>
          <a:ln w="9525">
            <a:solidFill>
              <a:schemeClr val="tx1"/>
            </a:solidFill>
            <a:miter lim="800000"/>
            <a:headEnd/>
            <a:tailEnd/>
          </a:ln>
        </p:spPr>
        <p:txBody>
          <a:bodyPr/>
          <a:lstStyle/>
          <a:p>
            <a:pPr algn="ctr"/>
            <a:r>
              <a:rPr lang="id-ID" sz="2000" b="1" dirty="0" smtClean="0"/>
              <a:t>RANTING</a:t>
            </a:r>
            <a:endParaRPr lang="id-ID" sz="2000" b="1" dirty="0"/>
          </a:p>
        </p:txBody>
      </p:sp>
      <p:sp>
        <p:nvSpPr>
          <p:cNvPr id="11" name="Rectangle 1"/>
          <p:cNvSpPr>
            <a:spLocks noChangeArrowheads="1"/>
          </p:cNvSpPr>
          <p:nvPr/>
        </p:nvSpPr>
        <p:spPr bwMode="auto">
          <a:xfrm>
            <a:off x="142844" y="3857634"/>
            <a:ext cx="2000264" cy="321453"/>
          </a:xfrm>
          <a:prstGeom prst="rect">
            <a:avLst/>
          </a:prstGeom>
          <a:solidFill>
            <a:schemeClr val="bg1"/>
          </a:solidFill>
          <a:ln w="9525">
            <a:solidFill>
              <a:schemeClr val="tx1"/>
            </a:solidFill>
            <a:miter lim="800000"/>
            <a:headEnd/>
            <a:tailEnd/>
          </a:ln>
        </p:spPr>
        <p:txBody>
          <a:bodyPr/>
          <a:lstStyle/>
          <a:p>
            <a:pPr algn="ctr"/>
            <a:r>
              <a:rPr lang="id-ID" sz="2000" b="1" dirty="0" smtClean="0"/>
              <a:t>BATANG</a:t>
            </a:r>
            <a:endParaRPr lang="id-ID" sz="2000" b="1" dirty="0"/>
          </a:p>
        </p:txBody>
      </p:sp>
      <p:sp>
        <p:nvSpPr>
          <p:cNvPr id="12" name="Rectangle 1"/>
          <p:cNvSpPr>
            <a:spLocks noChangeArrowheads="1"/>
          </p:cNvSpPr>
          <p:nvPr/>
        </p:nvSpPr>
        <p:spPr bwMode="auto">
          <a:xfrm>
            <a:off x="142844" y="4607733"/>
            <a:ext cx="2000264" cy="321453"/>
          </a:xfrm>
          <a:prstGeom prst="rect">
            <a:avLst/>
          </a:prstGeom>
          <a:solidFill>
            <a:schemeClr val="bg1"/>
          </a:solidFill>
          <a:ln w="9525">
            <a:solidFill>
              <a:schemeClr val="tx1"/>
            </a:solidFill>
            <a:miter lim="800000"/>
            <a:headEnd/>
            <a:tailEnd/>
          </a:ln>
        </p:spPr>
        <p:txBody>
          <a:bodyPr/>
          <a:lstStyle/>
          <a:p>
            <a:pPr algn="ctr"/>
            <a:r>
              <a:rPr lang="id-ID" sz="2000" b="1" dirty="0" smtClean="0"/>
              <a:t>AKAR</a:t>
            </a:r>
            <a:endParaRPr lang="id-ID" sz="2000" b="1" dirty="0"/>
          </a:p>
        </p:txBody>
      </p:sp>
      <p:sp>
        <p:nvSpPr>
          <p:cNvPr id="13" name="Rectangle 12"/>
          <p:cNvSpPr/>
          <p:nvPr/>
        </p:nvSpPr>
        <p:spPr>
          <a:xfrm>
            <a:off x="7000892" y="4498035"/>
            <a:ext cx="1928826" cy="646331"/>
          </a:xfrm>
          <a:prstGeom prst="rect">
            <a:avLst/>
          </a:prstGeom>
        </p:spPr>
        <p:txBody>
          <a:bodyPr wrap="square">
            <a:spAutoFit/>
          </a:bodyPr>
          <a:lstStyle/>
          <a:p>
            <a:pPr>
              <a:buFont typeface="Wingdings" pitchFamily="2" charset="2"/>
              <a:buChar char="q"/>
            </a:pPr>
            <a:r>
              <a:rPr lang="id-ID" sz="1200" dirty="0" smtClean="0">
                <a:solidFill>
                  <a:schemeClr val="bg1"/>
                </a:solidFill>
              </a:rPr>
              <a:t> Antropologi Hukum</a:t>
            </a:r>
          </a:p>
          <a:p>
            <a:pPr>
              <a:buFont typeface="Wingdings" pitchFamily="2" charset="2"/>
              <a:buChar char="q"/>
            </a:pPr>
            <a:r>
              <a:rPr lang="id-ID" sz="1200" dirty="0" smtClean="0">
                <a:solidFill>
                  <a:schemeClr val="bg1"/>
                </a:solidFill>
              </a:rPr>
              <a:t> Sosiologi Hukum</a:t>
            </a:r>
          </a:p>
          <a:p>
            <a:pPr>
              <a:buFont typeface="Wingdings" pitchFamily="2" charset="2"/>
              <a:buChar char="q"/>
            </a:pPr>
            <a:r>
              <a:rPr lang="id-ID" sz="1200" dirty="0" smtClean="0">
                <a:solidFill>
                  <a:schemeClr val="bg1"/>
                </a:solidFill>
              </a:rPr>
              <a:t> Psikologi Hukum</a:t>
            </a:r>
          </a:p>
        </p:txBody>
      </p:sp>
      <p:sp>
        <p:nvSpPr>
          <p:cNvPr id="14" name="Rectangle 1"/>
          <p:cNvSpPr>
            <a:spLocks noChangeArrowheads="1"/>
          </p:cNvSpPr>
          <p:nvPr/>
        </p:nvSpPr>
        <p:spPr bwMode="auto">
          <a:xfrm>
            <a:off x="5572132" y="3333750"/>
            <a:ext cx="2357454" cy="321453"/>
          </a:xfrm>
          <a:prstGeom prst="rect">
            <a:avLst/>
          </a:prstGeom>
          <a:solidFill>
            <a:schemeClr val="bg1"/>
          </a:solidFill>
          <a:ln w="9525">
            <a:noFill/>
            <a:miter lim="800000"/>
            <a:headEnd/>
            <a:tailEnd/>
          </a:ln>
        </p:spPr>
        <p:txBody>
          <a:bodyPr/>
          <a:lstStyle/>
          <a:p>
            <a:pPr algn="ctr"/>
            <a:r>
              <a:rPr lang="id-ID" sz="2000" b="1" dirty="0" smtClean="0"/>
              <a:t>POLITIK HUKUM</a:t>
            </a:r>
            <a:endParaRPr lang="id-ID" sz="2000" b="1" dirty="0"/>
          </a:p>
        </p:txBody>
      </p:sp>
      <p:sp>
        <p:nvSpPr>
          <p:cNvPr id="15" name="Rectangle 14"/>
          <p:cNvSpPr/>
          <p:nvPr/>
        </p:nvSpPr>
        <p:spPr>
          <a:xfrm>
            <a:off x="5572132" y="3638550"/>
            <a:ext cx="2357454" cy="830997"/>
          </a:xfrm>
          <a:prstGeom prst="rect">
            <a:avLst/>
          </a:prstGeom>
        </p:spPr>
        <p:txBody>
          <a:bodyPr wrap="square">
            <a:spAutoFit/>
          </a:bodyPr>
          <a:lstStyle/>
          <a:p>
            <a:pPr>
              <a:buFont typeface="Wingdings" pitchFamily="2" charset="2"/>
              <a:buChar char="q"/>
            </a:pPr>
            <a:r>
              <a:rPr lang="id-ID" sz="1200" dirty="0" smtClean="0">
                <a:solidFill>
                  <a:schemeClr val="bg1"/>
                </a:solidFill>
              </a:rPr>
              <a:t> Dogmatik Hukum</a:t>
            </a:r>
          </a:p>
          <a:p>
            <a:r>
              <a:rPr lang="id-ID" sz="1200" dirty="0" smtClean="0">
                <a:solidFill>
                  <a:schemeClr val="bg1"/>
                </a:solidFill>
              </a:rPr>
              <a:t>- Ilmu tentang kaidah</a:t>
            </a:r>
          </a:p>
          <a:p>
            <a:r>
              <a:rPr lang="id-ID" sz="1200" dirty="0" smtClean="0">
                <a:solidFill>
                  <a:schemeClr val="bg1"/>
                </a:solidFill>
              </a:rPr>
              <a:t>- Ilmu tentang pengertian</a:t>
            </a:r>
          </a:p>
          <a:p>
            <a:pPr>
              <a:buFont typeface="Wingdings" pitchFamily="2" charset="2"/>
              <a:buChar char="q"/>
            </a:pPr>
            <a:r>
              <a:rPr lang="id-ID" sz="1200" dirty="0" smtClean="0">
                <a:solidFill>
                  <a:schemeClr val="bg1"/>
                </a:solidFill>
              </a:rPr>
              <a:t>Ilmu tentang kenyataan</a:t>
            </a:r>
          </a:p>
        </p:txBody>
      </p:sp>
      <p:sp>
        <p:nvSpPr>
          <p:cNvPr id="16" name="Rectangle 15"/>
          <p:cNvSpPr/>
          <p:nvPr/>
        </p:nvSpPr>
        <p:spPr>
          <a:xfrm>
            <a:off x="5214942" y="1500181"/>
            <a:ext cx="3500462" cy="584775"/>
          </a:xfrm>
          <a:prstGeom prst="rect">
            <a:avLst/>
          </a:prstGeom>
        </p:spPr>
        <p:txBody>
          <a:bodyPr wrap="square">
            <a:spAutoFit/>
          </a:bodyPr>
          <a:lstStyle/>
          <a:p>
            <a:pPr>
              <a:buFont typeface="Wingdings" pitchFamily="2" charset="2"/>
              <a:buChar char="q"/>
            </a:pPr>
            <a:r>
              <a:rPr lang="id-ID" sz="1600" dirty="0" smtClean="0">
                <a:solidFill>
                  <a:schemeClr val="bg1"/>
                </a:solidFill>
              </a:rPr>
              <a:t> Hukum Pidana; HTN; HTUN</a:t>
            </a:r>
          </a:p>
          <a:p>
            <a:pPr>
              <a:buFont typeface="Wingdings" pitchFamily="2" charset="2"/>
              <a:buChar char="q"/>
            </a:pPr>
            <a:r>
              <a:rPr lang="id-ID" sz="1600" dirty="0" smtClean="0">
                <a:solidFill>
                  <a:schemeClr val="bg1"/>
                </a:solidFill>
              </a:rPr>
              <a:t> Hukum Perdata; Hukum Dagang</a:t>
            </a:r>
          </a:p>
        </p:txBody>
      </p:sp>
      <p:cxnSp>
        <p:nvCxnSpPr>
          <p:cNvPr id="17" name="Straight Connector 16"/>
          <p:cNvCxnSpPr/>
          <p:nvPr/>
        </p:nvCxnSpPr>
        <p:spPr>
          <a:xfrm>
            <a:off x="0" y="1445410"/>
            <a:ext cx="9144000" cy="1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142844" y="2303876"/>
            <a:ext cx="2000264" cy="321453"/>
          </a:xfrm>
          <a:prstGeom prst="rect">
            <a:avLst/>
          </a:prstGeom>
          <a:solidFill>
            <a:schemeClr val="bg1"/>
          </a:solidFill>
          <a:ln w="9525">
            <a:solidFill>
              <a:schemeClr val="tx1"/>
            </a:solidFill>
            <a:miter lim="800000"/>
            <a:headEnd/>
            <a:tailEnd/>
          </a:ln>
        </p:spPr>
        <p:txBody>
          <a:bodyPr/>
          <a:lstStyle/>
          <a:p>
            <a:pPr algn="ctr"/>
            <a:r>
              <a:rPr lang="id-ID" sz="2000" b="1" dirty="0" smtClean="0"/>
              <a:t>CABANG</a:t>
            </a:r>
            <a:endParaRPr lang="id-ID" sz="2000" b="1" dirty="0"/>
          </a:p>
        </p:txBody>
      </p:sp>
      <p:sp>
        <p:nvSpPr>
          <p:cNvPr id="19" name="Rectangle 18"/>
          <p:cNvSpPr/>
          <p:nvPr/>
        </p:nvSpPr>
        <p:spPr>
          <a:xfrm>
            <a:off x="4419600" y="514350"/>
            <a:ext cx="4724400" cy="830997"/>
          </a:xfrm>
          <a:prstGeom prst="rect">
            <a:avLst/>
          </a:prstGeom>
        </p:spPr>
        <p:txBody>
          <a:bodyPr wrap="square">
            <a:spAutoFit/>
          </a:bodyPr>
          <a:lstStyle/>
          <a:p>
            <a:pPr>
              <a:buFont typeface="Wingdings" pitchFamily="2" charset="2"/>
              <a:buChar char="q"/>
            </a:pPr>
            <a:r>
              <a:rPr lang="id-ID" sz="1600" dirty="0" smtClean="0">
                <a:solidFill>
                  <a:schemeClr val="bg1"/>
                </a:solidFill>
              </a:rPr>
              <a:t> Hukum Pidana Materil dan Formal</a:t>
            </a:r>
          </a:p>
          <a:p>
            <a:pPr>
              <a:buFont typeface="Wingdings" pitchFamily="2" charset="2"/>
              <a:buChar char="q"/>
            </a:pPr>
            <a:r>
              <a:rPr lang="id-ID" sz="1600" dirty="0" smtClean="0">
                <a:solidFill>
                  <a:schemeClr val="bg1"/>
                </a:solidFill>
              </a:rPr>
              <a:t> Hukum Tata Usaha Negara Materiil dan Formil</a:t>
            </a:r>
          </a:p>
          <a:p>
            <a:pPr>
              <a:buFont typeface="Wingdings" pitchFamily="2" charset="2"/>
              <a:buChar char="q"/>
            </a:pPr>
            <a:r>
              <a:rPr lang="id-ID" sz="1600" dirty="0" smtClean="0">
                <a:solidFill>
                  <a:schemeClr val="bg1"/>
                </a:solidFill>
              </a:rPr>
              <a:t>Hukum Perdata Materiil dan Formal</a:t>
            </a:r>
          </a:p>
        </p:txBody>
      </p:sp>
      <p:cxnSp>
        <p:nvCxnSpPr>
          <p:cNvPr id="20" name="Straight Connector 19"/>
          <p:cNvCxnSpPr/>
          <p:nvPr/>
        </p:nvCxnSpPr>
        <p:spPr>
          <a:xfrm>
            <a:off x="-32" y="2195510"/>
            <a:ext cx="9144000" cy="1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1"/>
          <p:cNvSpPr>
            <a:spLocks noChangeArrowheads="1"/>
          </p:cNvSpPr>
          <p:nvPr/>
        </p:nvSpPr>
        <p:spPr bwMode="auto">
          <a:xfrm>
            <a:off x="142844" y="589346"/>
            <a:ext cx="2214578" cy="321471"/>
          </a:xfrm>
          <a:prstGeom prst="rect">
            <a:avLst/>
          </a:prstGeom>
          <a:solidFill>
            <a:schemeClr val="bg1"/>
          </a:solidFill>
          <a:ln w="9525">
            <a:solidFill>
              <a:schemeClr val="tx1"/>
            </a:solidFill>
            <a:miter lim="800000"/>
            <a:headEnd/>
            <a:tailEnd/>
          </a:ln>
        </p:spPr>
        <p:txBody>
          <a:bodyPr/>
          <a:lstStyle/>
          <a:p>
            <a:pPr algn="ctr"/>
            <a:r>
              <a:rPr lang="id-ID" sz="2000" b="1" dirty="0" smtClean="0"/>
              <a:t>ANAK RANTING</a:t>
            </a:r>
            <a:endParaRPr lang="id-ID" sz="2000" b="1" dirty="0"/>
          </a:p>
        </p:txBody>
      </p:sp>
      <p:sp>
        <p:nvSpPr>
          <p:cNvPr id="22" name="Rectangle 21"/>
          <p:cNvSpPr/>
          <p:nvPr/>
        </p:nvSpPr>
        <p:spPr>
          <a:xfrm>
            <a:off x="5572132" y="2266950"/>
            <a:ext cx="3071834" cy="830997"/>
          </a:xfrm>
          <a:prstGeom prst="rect">
            <a:avLst/>
          </a:prstGeom>
        </p:spPr>
        <p:txBody>
          <a:bodyPr wrap="square">
            <a:spAutoFit/>
          </a:bodyPr>
          <a:lstStyle/>
          <a:p>
            <a:pPr>
              <a:buFont typeface="Wingdings" pitchFamily="2" charset="2"/>
              <a:buChar char="q"/>
            </a:pPr>
            <a:r>
              <a:rPr lang="id-ID" sz="1600" dirty="0" smtClean="0">
                <a:solidFill>
                  <a:schemeClr val="bg1"/>
                </a:solidFill>
              </a:rPr>
              <a:t> </a:t>
            </a:r>
            <a:r>
              <a:rPr lang="id-ID" sz="2400" b="1" dirty="0" smtClean="0">
                <a:solidFill>
                  <a:schemeClr val="bg1"/>
                </a:solidFill>
              </a:rPr>
              <a:t>Hukum Publik</a:t>
            </a:r>
          </a:p>
          <a:p>
            <a:pPr>
              <a:buFont typeface="Wingdings" pitchFamily="2" charset="2"/>
              <a:buChar char="q"/>
            </a:pPr>
            <a:r>
              <a:rPr lang="id-ID" sz="2400" b="1" dirty="0" smtClean="0">
                <a:solidFill>
                  <a:schemeClr val="bg1"/>
                </a:solidFill>
              </a:rPr>
              <a:t> Hukum Privat</a:t>
            </a:r>
          </a:p>
        </p:txBody>
      </p:sp>
    </p:spTree>
    <p:extLst>
      <p:ext uri="{BB962C8B-B14F-4D97-AF65-F5344CB8AC3E}">
        <p14:creationId xmlns:p14="http://schemas.microsoft.com/office/powerpoint/2010/main" val="3149862640"/>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2976" y="535767"/>
            <a:ext cx="6429420" cy="4555093"/>
          </a:xfrm>
          <a:prstGeom prst="rect">
            <a:avLst/>
          </a:prstGeom>
        </p:spPr>
        <p:txBody>
          <a:bodyPr wrap="square">
            <a:spAutoFit/>
          </a:bodyPr>
          <a:lstStyle/>
          <a:p>
            <a:pPr>
              <a:spcBef>
                <a:spcPts val="600"/>
              </a:spcBef>
              <a:spcAft>
                <a:spcPts val="600"/>
              </a:spcAft>
            </a:pPr>
            <a:r>
              <a:rPr lang="id-ID" sz="2400" b="1" dirty="0" smtClean="0"/>
              <a:t>JENIS-JENIS ILMU HUKUM </a:t>
            </a:r>
          </a:p>
          <a:p>
            <a:pPr>
              <a:spcBef>
                <a:spcPts val="600"/>
              </a:spcBef>
              <a:spcAft>
                <a:spcPts val="600"/>
              </a:spcAft>
              <a:buFont typeface="Wingdings" pitchFamily="2" charset="2"/>
              <a:buChar char="q"/>
            </a:pPr>
            <a:r>
              <a:rPr lang="id-ID" sz="2400" dirty="0" smtClean="0"/>
              <a:t> Sejarah Hukum</a:t>
            </a:r>
          </a:p>
          <a:p>
            <a:pPr>
              <a:spcBef>
                <a:spcPts val="600"/>
              </a:spcBef>
              <a:spcAft>
                <a:spcPts val="600"/>
              </a:spcAft>
              <a:buFont typeface="Wingdings" pitchFamily="2" charset="2"/>
              <a:buChar char="q"/>
            </a:pPr>
            <a:r>
              <a:rPr lang="id-ID" sz="2400" dirty="0" smtClean="0"/>
              <a:t> Perbandingan Hukum</a:t>
            </a:r>
          </a:p>
          <a:p>
            <a:pPr>
              <a:spcBef>
                <a:spcPts val="600"/>
              </a:spcBef>
              <a:spcAft>
                <a:spcPts val="600"/>
              </a:spcAft>
              <a:buFont typeface="Wingdings" pitchFamily="2" charset="2"/>
              <a:buChar char="q"/>
            </a:pPr>
            <a:r>
              <a:rPr lang="id-ID" sz="2400" dirty="0" smtClean="0"/>
              <a:t> Filsafat Hukum</a:t>
            </a:r>
          </a:p>
          <a:p>
            <a:pPr>
              <a:spcBef>
                <a:spcPts val="600"/>
              </a:spcBef>
              <a:spcAft>
                <a:spcPts val="600"/>
              </a:spcAft>
              <a:buFont typeface="Wingdings" pitchFamily="2" charset="2"/>
              <a:buChar char="q"/>
            </a:pPr>
            <a:r>
              <a:rPr lang="id-ID" sz="2400" dirty="0" smtClean="0"/>
              <a:t> Antropologi Hukum</a:t>
            </a:r>
          </a:p>
          <a:p>
            <a:pPr>
              <a:spcBef>
                <a:spcPts val="600"/>
              </a:spcBef>
              <a:spcAft>
                <a:spcPts val="600"/>
              </a:spcAft>
              <a:buFont typeface="Wingdings" pitchFamily="2" charset="2"/>
              <a:buChar char="q"/>
            </a:pPr>
            <a:r>
              <a:rPr lang="id-ID" sz="2400" dirty="0" smtClean="0"/>
              <a:t> Sosiologi Hukum</a:t>
            </a:r>
          </a:p>
          <a:p>
            <a:pPr>
              <a:spcBef>
                <a:spcPts val="600"/>
              </a:spcBef>
              <a:spcAft>
                <a:spcPts val="600"/>
              </a:spcAft>
              <a:buFont typeface="Wingdings" pitchFamily="2" charset="2"/>
              <a:buChar char="q"/>
            </a:pPr>
            <a:r>
              <a:rPr lang="id-ID" sz="2400" dirty="0" smtClean="0"/>
              <a:t> Psikologi Hukum</a:t>
            </a:r>
          </a:p>
          <a:p>
            <a:pPr>
              <a:spcBef>
                <a:spcPts val="600"/>
              </a:spcBef>
              <a:spcAft>
                <a:spcPts val="600"/>
              </a:spcAft>
              <a:buFont typeface="Wingdings" pitchFamily="2" charset="2"/>
              <a:buChar char="q"/>
            </a:pPr>
            <a:r>
              <a:rPr lang="id-ID" sz="2400" dirty="0" smtClean="0"/>
              <a:t> Politik Hukum </a:t>
            </a:r>
          </a:p>
          <a:p>
            <a:pPr>
              <a:spcBef>
                <a:spcPts val="600"/>
              </a:spcBef>
              <a:spcAft>
                <a:spcPts val="600"/>
              </a:spcAft>
              <a:buFont typeface="Wingdings" pitchFamily="2" charset="2"/>
              <a:buChar char="q"/>
            </a:pPr>
            <a:endParaRPr lang="id-ID" dirty="0"/>
          </a:p>
        </p:txBody>
      </p:sp>
    </p:spTree>
    <p:extLst>
      <p:ext uri="{BB962C8B-B14F-4D97-AF65-F5344CB8AC3E}">
        <p14:creationId xmlns:p14="http://schemas.microsoft.com/office/powerpoint/2010/main" val="121662403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42204"/>
            <a:ext cx="5000628" cy="5016758"/>
          </a:xfrm>
          <a:prstGeom prst="rect">
            <a:avLst/>
          </a:prstGeom>
        </p:spPr>
        <p:txBody>
          <a:bodyPr wrap="square">
            <a:spAutoFit/>
          </a:bodyPr>
          <a:lstStyle/>
          <a:p>
            <a:pPr>
              <a:spcBef>
                <a:spcPts val="600"/>
              </a:spcBef>
              <a:spcAft>
                <a:spcPts val="600"/>
              </a:spcAft>
              <a:buFont typeface="Wingdings" pitchFamily="2" charset="2"/>
              <a:buChar char="q"/>
            </a:pPr>
            <a:r>
              <a:rPr lang="id-ID" sz="1200" dirty="0" smtClean="0"/>
              <a:t>Politik Hukum Perdata</a:t>
            </a:r>
          </a:p>
          <a:p>
            <a:pPr>
              <a:spcBef>
                <a:spcPts val="600"/>
              </a:spcBef>
              <a:spcAft>
                <a:spcPts val="600"/>
              </a:spcAft>
              <a:buFont typeface="Wingdings" pitchFamily="2" charset="2"/>
              <a:buChar char="q"/>
            </a:pPr>
            <a:r>
              <a:rPr lang="id-ID" sz="1200" dirty="0" smtClean="0"/>
              <a:t>Politik Hukum Acara Perdata</a:t>
            </a:r>
          </a:p>
          <a:p>
            <a:pPr>
              <a:spcBef>
                <a:spcPts val="600"/>
              </a:spcBef>
              <a:spcAft>
                <a:spcPts val="600"/>
              </a:spcAft>
              <a:buFont typeface="Wingdings" pitchFamily="2" charset="2"/>
              <a:buChar char="q"/>
            </a:pPr>
            <a:r>
              <a:rPr lang="id-ID" sz="1200" dirty="0" smtClean="0"/>
              <a:t>Politik Hukum Pidana</a:t>
            </a:r>
          </a:p>
          <a:p>
            <a:pPr>
              <a:spcBef>
                <a:spcPts val="600"/>
              </a:spcBef>
              <a:spcAft>
                <a:spcPts val="600"/>
              </a:spcAft>
              <a:buFont typeface="Wingdings" pitchFamily="2" charset="2"/>
              <a:buChar char="q"/>
            </a:pPr>
            <a:r>
              <a:rPr lang="id-ID" sz="1200" dirty="0" smtClean="0"/>
              <a:t>Politik Hukum Acara Pidana</a:t>
            </a:r>
          </a:p>
          <a:p>
            <a:pPr>
              <a:spcBef>
                <a:spcPts val="600"/>
              </a:spcBef>
              <a:spcAft>
                <a:spcPts val="600"/>
              </a:spcAft>
              <a:buFont typeface="Wingdings" pitchFamily="2" charset="2"/>
              <a:buChar char="q"/>
            </a:pPr>
            <a:r>
              <a:rPr lang="id-ID" sz="1200" dirty="0" smtClean="0"/>
              <a:t>Politik Hukum Kewarganegaraan</a:t>
            </a:r>
          </a:p>
          <a:p>
            <a:pPr>
              <a:spcBef>
                <a:spcPts val="600"/>
              </a:spcBef>
              <a:spcAft>
                <a:spcPts val="600"/>
              </a:spcAft>
              <a:buFont typeface="Wingdings" pitchFamily="2" charset="2"/>
              <a:buChar char="q"/>
            </a:pPr>
            <a:r>
              <a:rPr lang="id-ID" sz="1200" dirty="0" smtClean="0"/>
              <a:t>Politik Hukum Tata Negara</a:t>
            </a:r>
          </a:p>
          <a:p>
            <a:pPr>
              <a:spcBef>
                <a:spcPts val="600"/>
              </a:spcBef>
              <a:spcAft>
                <a:spcPts val="600"/>
              </a:spcAft>
              <a:buFont typeface="Wingdings" pitchFamily="2" charset="2"/>
              <a:buChar char="q"/>
            </a:pPr>
            <a:r>
              <a:rPr lang="id-ID" sz="1200" dirty="0" smtClean="0"/>
              <a:t>Politik Hukum Administrasi Negara</a:t>
            </a:r>
          </a:p>
          <a:p>
            <a:pPr>
              <a:spcBef>
                <a:spcPts val="600"/>
              </a:spcBef>
              <a:spcAft>
                <a:spcPts val="600"/>
              </a:spcAft>
              <a:buFont typeface="Wingdings" pitchFamily="2" charset="2"/>
              <a:buChar char="q"/>
            </a:pPr>
            <a:r>
              <a:rPr lang="id-ID" sz="1200" dirty="0" smtClean="0"/>
              <a:t>Politik Hukum Acara Adminsitrasi Negara</a:t>
            </a:r>
          </a:p>
          <a:p>
            <a:pPr>
              <a:spcBef>
                <a:spcPts val="600"/>
              </a:spcBef>
              <a:spcAft>
                <a:spcPts val="600"/>
              </a:spcAft>
              <a:buFont typeface="Wingdings" pitchFamily="2" charset="2"/>
              <a:buChar char="q"/>
            </a:pPr>
            <a:r>
              <a:rPr lang="id-ID" sz="1200" dirty="0" smtClean="0"/>
              <a:t>Politik Hukum Konstitusi</a:t>
            </a:r>
          </a:p>
          <a:p>
            <a:pPr>
              <a:spcBef>
                <a:spcPts val="600"/>
              </a:spcBef>
              <a:spcAft>
                <a:spcPts val="600"/>
              </a:spcAft>
              <a:buFont typeface="Wingdings" pitchFamily="2" charset="2"/>
              <a:buChar char="q"/>
            </a:pPr>
            <a:r>
              <a:rPr lang="id-ID" sz="1200" dirty="0" smtClean="0"/>
              <a:t>Politik Hukum Otonomia Daerah</a:t>
            </a:r>
          </a:p>
          <a:p>
            <a:pPr>
              <a:spcBef>
                <a:spcPts val="600"/>
              </a:spcBef>
              <a:spcAft>
                <a:spcPts val="600"/>
              </a:spcAft>
              <a:buFont typeface="Wingdings" pitchFamily="2" charset="2"/>
              <a:buChar char="q"/>
            </a:pPr>
            <a:r>
              <a:rPr lang="id-ID" sz="1200" dirty="0" smtClean="0"/>
              <a:t>Politik Hukum Perundang-undangan</a:t>
            </a:r>
          </a:p>
          <a:p>
            <a:pPr>
              <a:spcBef>
                <a:spcPts val="600"/>
              </a:spcBef>
              <a:spcAft>
                <a:spcPts val="600"/>
              </a:spcAft>
              <a:buFont typeface="Wingdings" pitchFamily="2" charset="2"/>
              <a:buChar char="q"/>
            </a:pPr>
            <a:r>
              <a:rPr lang="id-ID" sz="1200" u="sng" dirty="0" smtClean="0">
                <a:hlinkClick r:id="rId3"/>
              </a:rPr>
              <a:t> </a:t>
            </a:r>
            <a:r>
              <a:rPr lang="id-ID" sz="1200" dirty="0" smtClean="0"/>
              <a:t>Politik Hukum Laut Internasional</a:t>
            </a:r>
          </a:p>
          <a:p>
            <a:pPr>
              <a:spcBef>
                <a:spcPts val="600"/>
              </a:spcBef>
              <a:spcAft>
                <a:spcPts val="600"/>
              </a:spcAft>
              <a:buFont typeface="Wingdings" pitchFamily="2" charset="2"/>
              <a:buChar char="q"/>
            </a:pPr>
            <a:r>
              <a:rPr lang="id-ID" sz="1200" dirty="0" smtClean="0"/>
              <a:t>Politik Hukum Lingkungan</a:t>
            </a:r>
          </a:p>
          <a:p>
            <a:pPr>
              <a:spcBef>
                <a:spcPts val="600"/>
              </a:spcBef>
              <a:spcAft>
                <a:spcPts val="600"/>
              </a:spcAft>
              <a:buFont typeface="Wingdings" pitchFamily="2" charset="2"/>
              <a:buChar char="q"/>
            </a:pPr>
            <a:r>
              <a:rPr lang="id-ID" sz="1200" dirty="0" smtClean="0"/>
              <a:t>Politik Hukum Agraria</a:t>
            </a:r>
          </a:p>
          <a:p>
            <a:pPr>
              <a:spcBef>
                <a:spcPts val="600"/>
              </a:spcBef>
              <a:spcAft>
                <a:spcPts val="600"/>
              </a:spcAft>
              <a:buFont typeface="Wingdings" pitchFamily="2" charset="2"/>
              <a:buChar char="q"/>
            </a:pPr>
            <a:r>
              <a:rPr lang="id-ID" sz="1200" dirty="0" smtClean="0"/>
              <a:t>Politik Hukum Adat</a:t>
            </a:r>
          </a:p>
        </p:txBody>
      </p:sp>
      <p:sp>
        <p:nvSpPr>
          <p:cNvPr id="4098" name="AutoShape 2" descr="data:image/jpeg;base64,/9j/4AAQSkZJRgABAQAAAQABAAD/2wCEAAkGBxQSEhQUExQVFRUXGBQXFRUXFxQUFRQUFBUWFhQUFBUYHCggGBolHBQUITEhJSkrLi4uFx8zODMsNygtLi0BCgoKDg0OGxAQGzQkHyUsLC80LCwtLCwsLCw0LCwsLC8sNCwsLCwsNCwsLCwsLCwsLCwsLCwsLCwsLCwsLCwsLP/AABEIARAAuQMBIgACEQEDEQH/xAAbAAABBQEBAAAAAAAAAAAAAAAGAAECBAUDB//EAEoQAAIBAgQBCQQFCAcIAwEAAAECEQADBBIhMQUGEyJBUVJhcZEUMoGhQmKSwdEHFSMzU3Kx8BZDVJOy4fEkJTRzgoOis8LS1ET/xAAZAQADAQEBAAAAAAAAAAAAAAAAAQMCBAX/xAAxEQACAgAEAwcCBQUAAAAAAAAAAQIRAxIhMTJBcQQTUWGR0fAisRRSgZKhM0LB4fH/2gAMAwEAAhEDEQA/APZF2pqku1JRWDQlqRpop6AGipzXJryhghPSIJA7QsSf/IVE4hD9NY7ZHZP8KQUzpO5qiccwz5lAFsAvDTAKFjAjWIq9zi9o6usde1U7+HTJeYsctxOkRBhQhBKwNdPOhml5nRsWNoMwTESYWJOnmKi2NUKzGYXPOnc96uDWLbEqGYE222XKBbc7gxAMgntEmul3CKVdM2jZiRpKh9z5b70rY6RLE40KlxgJ5v3htrlDRPkwqC8SWSGkEMy9o6JRZB7JuIPXspnwqMl1Qwy3DLEZYWUVdOrZQfjXLHrbLpmYqygZYUwC9xMpmI95AI8aTsaSLTYpJI3IbLEa5sueB26a06YtTsDoSNjuNDVW9gEObMwhgA0gQWGYhhOzdLq7BVjD4ZVLQwlpnaSW1Encxr6mnqKkOmOQ9okBhIIlTGonq6QnsrtZvK2g3gGCIOVpg69sH0rg2DSLalhCqV1gZgVynyrpZtqpzFgTlVZ0GiSfXpa/CjUTosR4ClkHYPSpZhtSLCtGSBtL3V9BUDhk7i/ZH4V3BmomgRx9kTuJ9lfwpvY7f7NPsr+FWIqNAwU5W8ORjb/RW9j9EDs7BWD+aE/ZJ6UY8euRlHn91ZPOVSOwgsQaVJaQFJdqmA5pUjSFAFHE4RmdXESrCNTBSCGB036TfKuOE4c6ZNVOUgkSeq0U0MeWlawFKs5UbzuqM/CYFkESDonaIKzoB2bRTrhX5g2zlnmwgMmC2TKSdNBtV+mp0LMzMHDzm6sptrbaWZjoSWgMNoMUsNhbizOU9C2k5j9AvqejuQw+M10x/EBbMbnsAn/Ssq5xF28PA6/wqblCO7NXJnb82uFAlfctqwkwTbyZSDH7/wAq74/BNcfMIAASDJ0ZbgeSsQ2nb1+tZHttw66ep+8VFOMNMSJ/eXXy1oU8PxHmkaz4G4S0EDMyOTuVcSCQCIPRyb92umFwNxGkZYyKuWSQCqQGUkTuI16j60MPxsgw2h7D93aK28LjlcVtRT1RnO9jjbwLKAuhC3MwM683JaD5FiAOyKV7AnJcQAalyvUOmNB4b/KtGnoyoWdlJ7b84HyjRXUa95kIn7J+VcPYnzz1F0uHUSrZWVgJ8MnzrUpU6DOytw+wUthTuJ+bE9XnVinpjQZbsVRipVGgDG48klZ7DWVzYrX42dV8qzKpHYApU042FJV0pxtWQGpwKVOKAFSp6akA9RIqVM1AABxviGW+2pnMQY7Araeqr61yw3FxzDXGBARVnTclQ0KP+oCu/KzBRd5y3qxiVEHUfS10/wBKCOKYVwruZAmJGYZDpJdBqVIBHhPZtw4kNWUizYxvFLt1IKtazBOadgba5z9HUSfOdeoVk8PxVy4Qrswu5oVSrQwUgZgSDETrmn51p3+IB7TtcuM9rmvcPNkO7k9HaeiSqjY6b0J8Aabqq7SgjUtlKqSDIJ0GsSK58O9S8kkg3Xixa4qEZCoJdGAIuKo1FsHZ9DpPr1aHC+NBXK6rror6GOyeuszivDuc1BLMBJJglgOrSACI7OunNyxJsOlxYQNnzbr2qSeo9UT4aVfDnkdkWrPSsDjQ4FXBQZyZdgArNmI0zd4A6E+MRNGYrv3Vkh6VKmFAD0zU9RJoAVRJqU1GkBlcaOq/GsytPjQ1XyNZlUjsIK02phTosCkBWRiFPTU9ACpUopUAKqXELpDW462IPkUb7wKu1m8YaOb/AH1+cj76xPRAgJ4hjJuXc+gUsSxMBQDG+vVFY97h1x7TOpcqQSudgWaRplUg5V13kGOrWiPlRwZbucLGdxGsxOkHTfYH4CntXkL3FkRbREadANCT8II1/CuLtDcGVgrBXgnBLeJw91WLLcXRrckBXGqPvLAjrM7GIrMu8MuYRlkDpHQGQCwMdF/o6EaQQRuD1a7YwW7xvWjoRcDDqZQxO3WwEt/0kddVuVnKi1ctLaVM5PSzzCqwMAAR0p17NDXO86l5Mqmmi9wniwuSjJkdffWZJE6EERp4RVLiOFdsaEHUFYAmItgKpbSdSQY/enTWsvhuHe7cRkYC42mYGICmCrbgjKp1gnSda1r10pxEMQJuLlIVsygQcoDEDbm/nVouLkov9TOVq2j0Xk3gsqjbT4eVEVYXJ7FZlOkQYO247IreFej0OdipUqegBjUWqVM1ADVCp1CgDL43uvkazK0uNHVfL76za3HYQWrTAUre1PWRjRT0qRoAanp4pUAI1h8rSRYzD6LI32WBrcNZXKO3mssvaP8ASsYnC+g1uBF/HXMSL5T9Hbthl50zLXNRkTqABiSZ36qy8Lwm5fBuAg5yzAtKmBCgZgNCYfq/jRDxHXDpZtBc1/pbdGHIe45HkSavph1tqiJoqD1AEa/xryXiNtyLNcgCvYK7hwQYIJLADpEdHO4gxmAG5JGu2+g1fsozLDEBiAUAYFSWIkA6b6RJo85U8Rt2RpDXHUx2hATMdkmfOPKvP8IZxFrMZm4hbsnNpHh+NWw25birUPOH8mwAptnLcUL0tYJWNTBBk6ifHrqzwzk3dF03r5VivuASeo65iBA1OlXuD3LvOBSilJ98EAAeRbMT8Ioh4riRatg5WIJ1KicsCZPYNq6lCCubWqM5nsT4RZgfH+IBrdArC4LiBdlkJKk6EgiYA1HaPGt8CrQ4VRh7jRSqVNWhDVFqnUWoAjUKnFQNAGTxrdfL76za0uM+8vl99ZtbWwBcppU1ozT1kBU9KlQAqVNT0AOayeUNzLaOsePZ41rUPcq8M7LKvCxDJkDSCYZgZnRZ08KxicLGtzC4NdDMTH6q1bsjwYDM8eqelLjd7LbJPWGWT9ZTuerUD+TXDk67sGJC66vDAgNmf3Y0OgTXsjsrnymu81aZiZVuiVOu+mZfEaN8DXjJfVRdgPj8Q1+5dMTmWFLHRbcTmYnYbHTriKnw3h9tCp0Y/RYqzM7dRVOoTtoTpPZNFAwW3bB/W3CHI3yo6ouU9g19a2OFYoLjVuMYS2gPVAa4szHYodV+Arrl9MTC1dGvb4rdw0PcR8kwZRl06ipO/kflXofCMUt1QQZBAIPaCNKEOXOIPs7L3miDpoBJ8xpv41e/J0GGHsz2fIklflFV7JjSmmmGJDKg2t2AK7VGKlXYSFTGlSJoAaompVFjSAY1yNdDXM0AZPGfeXy++s6tDjHvDy+81n1tbCC5NqQNNb2p6yMeKQpU1ACJpA0jSFADzXO9bzCK6U1AAmnDuYZhMgs7DqjMxYLp2SayeVNkPhrinSRv2eIot43a0B7KEeUh/RaiVkB9Yyq/Rz+OUkHyBrzMeGXFTKp2jzXEqbfsy9qgeRdgS3z+VbHIPhwxGK5y4ZUBrhXqJzwoPaNaxuUF4PdABlQDBBDCYJ0jyox/JdwwoLl5vpAKPLMTMdUxtRjOoMcNzvy/uBrlu2AS5iP3SYOniSvpRxyXwQtooGygAeQECgtcP7Rjywki3oZ1UHXKF8dj8K9JwFnKoFX7FCoX4ixnrRbpjSFNNdhIeaVNSmgBVFqlNQY0gGNc2NdK5GgDK4x7w8vxrPq9xf3h5feaoVRAF6CnpJT1gBqanNPQBEilUqVADUqVI0AVsakoaB+LYfPbuoT1GPDSNv53o6xZ6BoAOGNzE310JFpNGByOpZyVbwIaJ3GTr1FcfbKyp+ZuG55YmGIu7e7OYdhUN1eQP8mvTOFO2HwMjVyttE+s5AWfUk0D8e4cbbsbeZWBCFWOsGEVSesrIE9YIPbRy9wcwqMxUgjKwgwwgjTsOo1/CubEacL5WikFqb/JDhK2kA0ndjvLHfU+nkBRWGHaKDOHM+UGY+G/iOlp8atK7z72ldi7VgpUmYcJBVNIUPWsWVjpAg6dmvYO2t2w+ZQatDEjNXFmGmtzrTRT01bERB3H8xTNXQ1BqQEKga6kVxY0AZHF/eHl95qhV7i/vDy+81QmqLYAwtHSnmoofDqpVgCU09QFSAoAempU4oAUU1KqeNx621JJ2oA6Y0dA15lxTiL28YrICQuY3ABJdVUaQN4zmPEzRPf4613MEBA7WDCf3RGtD3EMC7NnCyZkFWhgYAIIMSCB2g6VwdpxsKSqykU0Zv5QrGY27ts6XVKk6alQSvjPSI8IHjWbx+xzN1XlgLgOZozQ4jaSPDTwNaT4V3w19HmbTm5alSrZeizgAnbMT11y5SMGsWncHKYcEEd3z8ajhOOSUWU5poqcJ4oUBUX80wdmnTyPRNWLHHWDGbzxEHQmdupiYNDNjBTDIZEnrggD7608PaJJDSNhudfiBU5RiVDrgL84ZGcifec5idpyjZR8zR5h0hQKEOT1gLlA6h/EzRotej2RLuk1zObF4hxSpU9dBMaoNU65tSAYmuLV2NcGpjMbi/vjy+81Rq9xf3x5D76o1tbCYZrTUIDl1Zj37f2j+FL+ndjv2/tf5Vzd+vyy/bL2LdxP40F9PQf/AE7s9+39o/hT/wBOrHft/b/yo79eD/bL2DuJ/GgvppoS/p1Y79v7f+VL+nNjv2/t/wCVL8QvB/tl7B3E/jQV3GgTQhxgNdbT3VPXBBby69P41J+W1ggjPb+3/lWPiOL4dyZvpqZjNA8tN65+042eGWKfo/YccGSf+0WLt8J0VNpTsZMQTtoKnaw5iHIbshQInsrGd8GWzG4hPi58u2rmH4rhkGVb1sAfWn5k153dT/K/RlO7l8aHwjW153VtBcRVdi4OUHMZkxJTbsUmgXFcRdksqzKQiwqxupicxJgnTw2ozfEYMuXL2cx36eh295Zg7DfsFVuJWsFeGty0p6irKPlNUja/tfozSw5AXhsSoboqRJ6iIjyNa9gz+NdhwLCyD7UnlK7/AGqv4fC4YHpYm2wjYMqyfPMf5663K+SfozWRhJwTEwqNJIiJPh5Ub4e7mANeffnWwFAS9ZERHSUgDwAI6q1cByssogBu2mIABPOKJ8Yro7LjuMcs01W2j9iWLgtu0GQpUMf01sd+1/epS/ppY79r+9Sur8RDz9H7E+4n4fygnrm1DZ5a2O/a/vUrm3Lax37X96lL8RDz9H7Auz4nh9gmY1xNDx5aWO9b/vUqH9MbHet/3iU/xMPP0fsPuJ+H2LXGPfHkP4mqNPc4it+HQgjbRgwkeI86jNdMHcU0RkmnTPHzhV8fU1H2YePqanzA7T603s47W9TXtFrG9mHj6mrVvgdxgCLV0g6ghXII8CBrVYYcdretGHJgZeG8VUExzObfra3cBPoo9KniTyRtCbBu9wG6i5mtXlXvFXA9Yqp7GPH1NEv5Py1nGWltlgrkq6T0GUgzK7SImfCtPhnJ2xe4jjCf+Gw7szKD0SQJKafRDZxH1IrLxcral4WLMCWG4HcuDMlu4y94BiPKdq5YrhTWzDo6HqDZlJ8RO9dOK4g41+dvSQdbdrTm7Fv6FtE2BAiT1maI+RWW6Tgb0tZuhsgJk2bigkNaP0dAdBpt4088lHMwt0C1rhjPORXaN8uZo842pXOFsolluAbSQwE9gJFa3DcE2Hx9pCzB7WIRSQd4uAH4EfI1Y/KEDc4liCxY5OaRNfdXmLbkDslnY/GjvPqSXMLB1MFJgZiTsASSfIV1PCX16F3TfRtPPTSuZsDtb1oz5ZXmfhvDkLsQ0lukenzaZVz973p16xTnNxa8xtgmnA7pAIt3yCJBCuQQesEDWn/Md39lf+w/4U+KxFy5lBuXVRERLaLccKFVRJKiAWZs7Ex1gdVFHKhm/NnDVD3Bq5JDsGOVWiSDJ3rMsSSrTditgpc4PcUAsl0AnKJDCWMkKJGp0OlRHDHmMt2RuIaR5iKtYrG3bllLL3LlwJcFxGd2ZkGR1ZVYySCWTQnTKe2iblTfduE8PQu8M5DnMZdbaXQqsesaKYPdFEsSUatbugtgb+b2gH9JB2OsHyMVF8Fl0OcHsMg/Ojj8ljsl6+AzFeZLZSZEowgx26n1oU4Pg1Nr2rF3Lht9EuQxN3EXnGbmbU7ses7Kuugo72pNPkFlIcPJEjnI3nWI7ZiuJw3i3rWlxbiN7FEG6xRBpbw9titmyg2UAe+0bs3wgaVnmx9ZvWtxbatjTIezeLetOLHi3rUjY+s3rTcx9ZvWmxnoPIhYwo3999/hRBWByLWMKoknpPv51vzXm4nGyMtzyMYURu3rS9n8W9an7P8AWb1pvZ/rN616hWyPs/i3rRZyatRw7iup1sDczHRu7UK+z/Wb1oi4Rxe1Yw2Iw5t3rntClXfNbXKChUc2uswWJ1ialj24UhPYoWOI3bWbmSlkkZTcRWN4A7hXuMwWe1QDRH+Tm0OZxuHUnNcsnLJkk5binU7mXBJ8aDWsiTla5HVmyg/EKSPnVjht57Fxbtu4yupkGZHiCOsHaKU8NSi65ioqW8PoOk2w66IuQWCLY+xBY5SzHXSAjb+o9aq8QuWLzm5F6y7El1thLlosdygZ1ZJOsajXemw/FzYtvbwouI9wZbmJulOdCd3D20LBJ7zMT4bQSk3GktRt6FnGXFvcWe4rHKcXbAg6Hmmt2mPlmttXPl1bniOLMkdO3sY//ns1n8D5vD3LTsLrLaZGW2mTpZDIUlmECQO2tLjmPw2KvvfK4y2z5Syp7OyyqKkglwdkFYpxlHyQjB9l68zx59u38DRZystf7v4YJOgu6jfZaxMddsFLdqyMSqhzcu3LnMlmIUpbVVR9gHuaGNTvWhxzjVrEYbD2FTEIcP7rkWSbgyZTmAudGTB66c25OOnMGwdGH+s3rRZyptf7u4YJP9br17GhW1Y16TuB1kAE/AEifWiDjHGbN/C4fDhMQhw50uEWDzkqVaVF3oySD17VrFu49RsH+Y+s3rRXykt/7r4aJP6y7r17XaFks6iXYDr2JHw66IOL8Ys3sJh8Mq4hDYMi4VsnnJR1aVF2VBLT17UYt3HqJl38mduL9/Un/Z7m/wC8tcuCYJOIcPs2FAXFYW3NkiAbttgudf3jAnxAPWa4ckeNWsEzu63rzXFyZVFsKikySWZxJ0GwrDwDth3RrFy5NvLlZwoOmkMAxBEaHXWTWHBym30oOZWfDEaFmnrB0II6iK5mx9ZqKeUONwmL/S/pcPfP6wKgu2rjdbCCCp8f470Lm0epj8QAfSrRla10GmMbP1mphZ+s1TNo94/KmFo94/KtDsPuRyxhl1J6T7+db1YPJERhk1nV/wDEa3JrzMTjZF7nlPMHvNS5k95qfmyR75pc0e+a9QsLmPrNRTwnh+HbA4m+9stcsA5QLl1FuEr0A/SMdLeI8qF+ZPfNF3J62PzZxAOzZTzckKGYfuqWUE+ZFRx21C0zL2BPmjuTHguYL5DMxMeZNFN7AWF4aMULU3i4tBecvc1mLwXK5s2iyYzbisDmrP7TFf3GH/8A00R41F/M6BGcj2oauio0w30VdhHxrOLLar3XiDIcieE2MS9y3fUnKhuBkZ1MBgGBBYiOkI0nTc0KZucAcDmwwBVFLNlB1ALMSWMESdB4CjD8m9si/e6RP+z3NI+tboKwtlubTpH3V6h2CtRvvHqHM2eC2rMXzfVnFuzevAq7IxNlC+Q6xBCkbT4125JYK3fxCWry6XM2ttrim2QhIClmMjo9cnX4VQwFo5MXLE/7HjOrtsMB8zWjyGtt7fh+lPSbSB+zelO/q15e4ynxfCA4q5ZsKwVLjWkEs9y4yNkYsToOkGgAbV04hbsWBzKg38QpPPXC7LYst+xUJrdcdcEAGdeqty3w1nXiVzDXIxS4jEiI6duwb9znGsa/rGEjNuIIGpmgy1hioAVoA20FLDbmkr2Ego4Pwyw+CxOIuI5uYdS2VLhVbpyEqGkMVlhBj0oaa2xM5svgskDwBYk+tFPAEP5s4lrPRTqGmjULc23f+QrUG88tQ5mthbdr2W/cdGa5aNkIA5VHN64Lc3BBPRmeiRPhVjkjgbN67kxEhcrOXVmSMsGDMjLE+PjVCxbb2TFdKelhANBoefn7qbh9o83ipaR7NdGw+mUT/wCVKV1LX5QC49wh8PiLtoseixy6DVDqh8dCPiDVXDYJ7jqisSzEKogaljAop4yjYzA28SD+mw8Wr5gS1s/q3PkT/wCTdlYGGDWbVy7n6bzYsmAMr3FJu3QR3LWYj6zpTjiPLrutP1CzT5Y8Is4YYdbLM5u2zcN1mkQpQA20AHvZidTpQybTd8+gop5a2SLXCwpiMIRsNlFiPLehZrbd75CngtuOrGhG03fPoKYWm73yFOUbvfKmCN3vkKoMPOSQjDJJnV/8ZrcrE5KAjDJOur/4zW1XmYnG+pF7nlnMtHv/ACFLmm759BT5Gj3/AJCm5tu98hXqFhxabvn0FGfBMEw4ZjEZgLl0A2kbKrvkAboqTJnq7aCwjd75CrnCuBtiLmRGtc40wGWC8CT0ssTHaRU8WOaNXRlnJsO4MFiDtBWDPZFGGIwD/mlLczdF4XOb05zIWKzzY12M+VDo4IUutYOJsI6nKVK3VQN3ec5vJOverjxPk7cw783eCITrJQMpHeBUHN/GsyqdU/MDV5GcQ9lxStcboMGtvpsGjU+RAn41HH8jsSh/QfprOvNvbyuCk9GYOhiKrcS5O3cNaS5cu2lR4FqJY3JXMAiqpOwnYRUOGcm72IV2tPbOUTcklCogmWkCRAO07Um1edNANi8O2Ft3bVxx7RfUW+bGUtZs5g125dg9HMFCKp1OYmIBrQ5BYV/bLVwn9GhYuxEKP0bAAtsDJFYeF4cu1vEYdRv7t20pnrzvaC/GafivA71vKLyCDqjFVdG8UcSD8DTq01erA2MVev4PH3bykgG/fZZByXbdy4zwG2YFWG2x8qvcoOAe0D2rAnNbfW5ZUBntOfe6I1jwG3VpQbbwxX3coPXCgT6Vefhd5bK4iQEZzbUgEMWCljqOrQ9e4NGTLTT126hRv8kHUDFYTEPzYxFsoGYZcjwwBM7e/OvYO2s7E8k8ajZTbdvrImdD4hh1ecVkW7TTGcCdyQT8TEmtHHcAxNmylwsDZf3SjEoZ2kKYE67jqopxlaa1AjxFWtWxhs4N43Fu38sMLS20ZbVlyNOcLXGcjqCrO9XOC8MuthsY4BM2VVeiekeetu2XvELbOgrBtWCoyrlUDYBYA+Aq5juBOttL9xrBQkraclWLMJJS2vvZuidIG1Eo1Gm9WBr8i8fzOJ5u8QbV4GzdRhA6egJ+JjyY1ncdUHEG1ZabWHzWLZIBL3M04i5p1lwE/wCyKzhbftHpVvFcMvWFtFsqi6nOJAPuzHwOx/6h203BZ1K/+g0E/Lfh9wYbhzQZSyyXDlPRYrZIDD6Putv2UFFG7w9KiuFgkgICdyFgnzI3qRz9q+lPDg4qmNIZkbvD0qIVu8PSpEP2r86QVu0elbGHnJQH2a3O/T/xtW1WNyWB9mtzv0/8bVs15eJxvqRe55XkfvD0pZH7w9KaH7V9DSh+1fQ16pYkEbvD0rb5GqwxuH6Q/WDq8DWGFftX51ucjUf27Dzl98ds7Gs4nC+gjnyitu2NxIU737gAiSTOw7a1+XGK6OCw+YG/aszfO+QsLYVG+scrGOweIrK5SXrwxeKCXbltefu6JdvW5k6ki2wnYVk27bDQZRqSdDqTuSesntqMIOSi/D2EloFfK7N7HwwSJ5q75aCyPvqXIbMLePkj/hnOngr1HlcreycM2nmrs7xtZp+RCtzXEJj/AIZ4ie69Tf8ARl1/yHJggivA6Q2HV4Ua8h1bFWcRg7pBXLzlk/s3mJHhJUx59tBSB4Hu7Dtox5BXvZkxOMvEC1at5QRPSdiCEXtYkKAO1hVcfgY3sCOFs3bhVVjMxAAg+8xgD1NGnB73tdvGYFSCqKPZNIzPhui7/wDXcBb91qHOAtcs2ruKYKWtKq2xqQcTfORJ2kLLMY6lqfJ/jNzD3rLZMOqIVByW2Vhb91gpzHXLPbWcS56Ll9/n3E9TKXORMj0NGXCeP80uHw+IAfDXcOecEaoxxF9RcXr2VZ8gRqNcrlrw1sPjLgTLkf8ASpvtcJLAeTBvhFUeLq4XCno64fxj/icQdPUU5ViKPn7Me6LHKXgdzC3YDK9p+lZubh0O2o0kT/A9dceIXH9lwayPfxjdcaezgf42rZ5L8TW6nsWLjmm/U3Ouzc6oJ+iZ+cbHShyp4Xdwww9p8uYHGEETlZCcNlYecfxozO1GW9+ovIzuF4Zrl1Q7KtsS11tejaQF7rfBVaiXEYp8fwxrrAC7h7rOF06OGumQhjuKQP8As1iW2azhGcpbd8SxsIr5ivMoM+IdgrKSCebTQ9ZnStXkNxZvaRZu27AtX1a0/NrcUnMDlBzXGBBOm30qziW25Ll8YMFGD/V+dcmD/V+dXeK4O5YvXbJgm2xWTuQNVY+alT8aptn8PnXSnatGkI5/q/Oo9P6vzpEv2L6moy/YPnQM9B5KT7Nanfp7f8xq2qxuSk+y2p36e3/MetmvLxON9SD3PKJf6vzqXT+r86hL9i+ppwX7F9TXqliYL/V+dXeGcTvYdxctLZ5we6zq75ZEGFDgTBO81Rl+xfU1LM/YvqaTSapiLmPx9287XHWyHYyzILi5jAEkFyBsNgK4W3cEEhD4EtB84IPzrvgcRlVwwjMVgiZEB+l8xp5+FSs3QBqFkCD1z0kM+nODyio53G4qI0jvxDlBib6JbuJhitvS2FS6ptjLlgEXNdAN52FLhvKDEYdWW0mHAcRczrcc3BBEE84AB0jsOuq3PCPdUmTpqMytGxjokaxUsNiQpuA7HLlI0IgnpRtI0MVh1lay/PmoJIgMbA0w1ieqXxGX7Oef/KuWNx+IvZBdZClv9XZQc3ZQ95UG7b9JiTqY3NdkvgZZVdFObxaDB28v5FO91YkKp1XTYmOcJB85tj/SjNrrFjyixHFrr2lsm1YFpX5xQOdDC5kZM7ObnS0c6ERt2VTtuwIJVWHZLCfiKs3bigDKAYJmfpDMxUT2xlB8/CoXrohgqjryntBbZp2IHX5itxlW0XqFF/iXKO/iAgvWsORbEW8vPIyqYBBbnDm90biq/EOMXbyorWbA5tclspzqlUkGGJch9ZMkDc0nxIOTwUBh1FuagEabhtPQ9tRu3l1hRrmiJBGsp8oB86xFpV9D/kMpSzP2L61ocQ4zevjDi6qvzC3EBzEF1c2yAxjq5vfrmoXL6zooyknbdemxUjt0y6VBbgy7DNBHXuShB2/fHwFbz5quLCjrxLity+LQa1ZXmlZLWQ3Fyo5VmBDM2YkqNdK44DGPadXyKxUhlBZlGZSCCY1I02ro1xYiBMDXXUiJBEees/5Jrqa9EfSI3O6NCnTSGgTrSU0lSiwynTjfHLuKfnLlmyLhABe2XQEDaVYsCYMTpsKyi79g9aRuN3R61zLt3fnVoxUVSFRMs3YPWmluwetXjgz7uYG5HuaxMTlz7TWeLjd35inYHofJWfZbU/X/APa9bNY3JYn2WzOmj+P9a9bNeXicb6kXueS537o9amHfuj1rsnDcTp+gf+P8KkcDif7Pc9G/CvTzR8Spwzv3R60/OP3R6119hxP9mu/Zb8Kf2PE/2a79h/8A60ZkBxzv3R604d+6PWu3seI/s937LfhTHC4j+z3PRvwotALDXSD0lEZW6wdcpC6ecV358a9AT0SJ2LAAMI7CST8BtXD2e/8AsLno34VE2b37F/Q/hWJQUnd/yOzsmIhiQuUFHAk7MymBI3Eka1O5iQV90ZuiCxjWAZO3kOraaqG3d/Yv6H8KaLn7Jv5+FZeFFu7HmLly8kvC6H3NAI0ubx1TkPp2RTXLy9KEH9Zl7DIOSewgx9rwqixcf1bfz8KYXW60PqKFgLxfqGYvXryktCAanKR1qX2I6iFiD8KTXVJUhQBmlhropCdHbWDnFUOebuH1FLnm7h9RTWClzfqFl/nUMSsaEHwkCHGnUZ0qN+6MvRXWV0nYdPNBjb3P86pc83cPqKcXW7h9RQsJLm/ULH5xu586Y3G7nzFNz7dw/KkcQ3cPqKsIY3G7vzFMlxpHR6x1imbEN3D8qdcSw+iflQM1ecQML2b+sPQjXL5dvXWRzjd351I4pu6flSbEMd1PoKzVCo9B5Ln/AGWzOmj/APtetmsfkxrhrWnU3+Nq2MprzMTifUi9z//Z"/>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100" name="AutoShape 4" descr="data:image/jpeg;base64,/9j/4AAQSkZJRgABAQAAAQABAAD/2wCEAAkGBxQSEhQUExQVFRUXGBQXFRUXFxQUFRQUFBUWFhQUFBUYHCggGBolHBQUITEhJSkrLi4uFx8zODMsNygtLi0BCgoKDg0OGxAQGzQkHyUsLC80LCwtLCwsLCw0LCwsLC8sNCwsLCwsNCwsLCwsLCwsLCwsLCwsLCwsLCwsLCwsLP/AABEIARAAuQMBIgACEQEDEQH/xAAbAAABBQEBAAAAAAAAAAAAAAAGAAECBAUDB//EAEoQAAIBAgQBCQQFCAcIAwEAAAECEQADBBIhMQUGEyJBUVJhcZEUMoGhQmKSwdEHFSMzU3Kx8BZDVJOy4fEkJTRzgoOis8LS1ET/xAAZAQADAQEBAAAAAAAAAAAAAAAAAQMCBAX/xAAxEQACAgAEAwcCBQUAAAAAAAAAAQIRAxIhMTJBcQQTUWGR0fAisRRSgZKhM0LB4fH/2gAMAwEAAhEDEQA/APZF2pqku1JRWDQlqRpop6AGipzXJryhghPSIJA7QsSf/IVE4hD9NY7ZHZP8KQUzpO5qiccwz5lAFsAvDTAKFjAjWIq9zi9o6usde1U7+HTJeYsctxOkRBhQhBKwNdPOhml5nRsWNoMwTESYWJOnmKi2NUKzGYXPOnc96uDWLbEqGYE222XKBbc7gxAMgntEmul3CKVdM2jZiRpKh9z5b70rY6RLE40KlxgJ5v3htrlDRPkwqC8SWSGkEMy9o6JRZB7JuIPXspnwqMl1Qwy3DLEZYWUVdOrZQfjXLHrbLpmYqygZYUwC9xMpmI95AI8aTsaSLTYpJI3IbLEa5sueB26a06YtTsDoSNjuNDVW9gEObMwhgA0gQWGYhhOzdLq7BVjD4ZVLQwlpnaSW1Encxr6mnqKkOmOQ9okBhIIlTGonq6QnsrtZvK2g3gGCIOVpg69sH0rg2DSLalhCqV1gZgVynyrpZtqpzFgTlVZ0GiSfXpa/CjUTosR4ClkHYPSpZhtSLCtGSBtL3V9BUDhk7i/ZH4V3BmomgRx9kTuJ9lfwpvY7f7NPsr+FWIqNAwU5W8ORjb/RW9j9EDs7BWD+aE/ZJ6UY8euRlHn91ZPOVSOwgsQaVJaQFJdqmA5pUjSFAFHE4RmdXESrCNTBSCGB036TfKuOE4c6ZNVOUgkSeq0U0MeWlawFKs5UbzuqM/CYFkESDonaIKzoB2bRTrhX5g2zlnmwgMmC2TKSdNBtV+mp0LMzMHDzm6sptrbaWZjoSWgMNoMUsNhbizOU9C2k5j9AvqejuQw+M10x/EBbMbnsAn/Ssq5xF28PA6/wqblCO7NXJnb82uFAlfctqwkwTbyZSDH7/wAq74/BNcfMIAASDJ0ZbgeSsQ2nb1+tZHttw66ep+8VFOMNMSJ/eXXy1oU8PxHmkaz4G4S0EDMyOTuVcSCQCIPRyb92umFwNxGkZYyKuWSQCqQGUkTuI16j60MPxsgw2h7D93aK28LjlcVtRT1RnO9jjbwLKAuhC3MwM683JaD5FiAOyKV7AnJcQAalyvUOmNB4b/KtGnoyoWdlJ7b84HyjRXUa95kIn7J+VcPYnzz1F0uHUSrZWVgJ8MnzrUpU6DOytw+wUthTuJ+bE9XnVinpjQZbsVRipVGgDG48klZ7DWVzYrX42dV8qzKpHYApU042FJV0pxtWQGpwKVOKAFSp6akA9RIqVM1AABxviGW+2pnMQY7Araeqr61yw3FxzDXGBARVnTclQ0KP+oCu/KzBRd5y3qxiVEHUfS10/wBKCOKYVwruZAmJGYZDpJdBqVIBHhPZtw4kNWUizYxvFLt1IKtazBOadgba5z9HUSfOdeoVk8PxVy4Qrswu5oVSrQwUgZgSDETrmn51p3+IB7TtcuM9rmvcPNkO7k9HaeiSqjY6b0J8Aabqq7SgjUtlKqSDIJ0GsSK58O9S8kkg3Xixa4qEZCoJdGAIuKo1FsHZ9DpPr1aHC+NBXK6rror6GOyeuszivDuc1BLMBJJglgOrSACI7OunNyxJsOlxYQNnzbr2qSeo9UT4aVfDnkdkWrPSsDjQ4FXBQZyZdgArNmI0zd4A6E+MRNGYrv3Vkh6VKmFAD0zU9RJoAVRJqU1GkBlcaOq/GsytPjQ1XyNZlUjsIK02phTosCkBWRiFPTU9ACpUopUAKqXELpDW462IPkUb7wKu1m8YaOb/AH1+cj76xPRAgJ4hjJuXc+gUsSxMBQDG+vVFY97h1x7TOpcqQSudgWaRplUg5V13kGOrWiPlRwZbucLGdxGsxOkHTfYH4CntXkL3FkRbREadANCT8II1/CuLtDcGVgrBXgnBLeJw91WLLcXRrckBXGqPvLAjrM7GIrMu8MuYRlkDpHQGQCwMdF/o6EaQQRuD1a7YwW7xvWjoRcDDqZQxO3WwEt/0kddVuVnKi1ctLaVM5PSzzCqwMAAR0p17NDXO86l5Mqmmi9wniwuSjJkdffWZJE6EERp4RVLiOFdsaEHUFYAmItgKpbSdSQY/enTWsvhuHe7cRkYC42mYGICmCrbgjKp1gnSda1r10pxEMQJuLlIVsygQcoDEDbm/nVouLkov9TOVq2j0Xk3gsqjbT4eVEVYXJ7FZlOkQYO247IreFej0OdipUqegBjUWqVM1ADVCp1CgDL43uvkazK0uNHVfL76za3HYQWrTAUre1PWRjRT0qRoAanp4pUAI1h8rSRYzD6LI32WBrcNZXKO3mssvaP8ASsYnC+g1uBF/HXMSL5T9Hbthl50zLXNRkTqABiSZ36qy8Lwm5fBuAg5yzAtKmBCgZgNCYfq/jRDxHXDpZtBc1/pbdGHIe45HkSavph1tqiJoqD1AEa/xryXiNtyLNcgCvYK7hwQYIJLADpEdHO4gxmAG5JGu2+g1fsozLDEBiAUAYFSWIkA6b6RJo85U8Rt2RpDXHUx2hATMdkmfOPKvP8IZxFrMZm4hbsnNpHh+NWw25birUPOH8mwAptnLcUL0tYJWNTBBk6ifHrqzwzk3dF03r5VivuASeo65iBA1OlXuD3LvOBSilJ98EAAeRbMT8Ioh4riRatg5WIJ1KicsCZPYNq6lCCubWqM5nsT4RZgfH+IBrdArC4LiBdlkJKk6EgiYA1HaPGt8CrQ4VRh7jRSqVNWhDVFqnUWoAjUKnFQNAGTxrdfL76za0uM+8vl99ZtbWwBcppU1ozT1kBU9KlQAqVNT0AOayeUNzLaOsePZ41rUPcq8M7LKvCxDJkDSCYZgZnRZ08KxicLGtzC4NdDMTH6q1bsjwYDM8eqelLjd7LbJPWGWT9ZTuerUD+TXDk67sGJC66vDAgNmf3Y0OgTXsjsrnymu81aZiZVuiVOu+mZfEaN8DXjJfVRdgPj8Q1+5dMTmWFLHRbcTmYnYbHTriKnw3h9tCp0Y/RYqzM7dRVOoTtoTpPZNFAwW3bB/W3CHI3yo6ouU9g19a2OFYoLjVuMYS2gPVAa4szHYodV+Arrl9MTC1dGvb4rdw0PcR8kwZRl06ipO/kflXofCMUt1QQZBAIPaCNKEOXOIPs7L3miDpoBJ8xpv41e/J0GGHsz2fIklflFV7JjSmmmGJDKg2t2AK7VGKlXYSFTGlSJoAaompVFjSAY1yNdDXM0AZPGfeXy++s6tDjHvDy+81n1tbCC5NqQNNb2p6yMeKQpU1ACJpA0jSFADzXO9bzCK6U1AAmnDuYZhMgs7DqjMxYLp2SayeVNkPhrinSRv2eIot43a0B7KEeUh/RaiVkB9Yyq/Rz+OUkHyBrzMeGXFTKp2jzXEqbfsy9qgeRdgS3z+VbHIPhwxGK5y4ZUBrhXqJzwoPaNaxuUF4PdABlQDBBDCYJ0jyox/JdwwoLl5vpAKPLMTMdUxtRjOoMcNzvy/uBrlu2AS5iP3SYOniSvpRxyXwQtooGygAeQECgtcP7Rjywki3oZ1UHXKF8dj8K9JwFnKoFX7FCoX4ixnrRbpjSFNNdhIeaVNSmgBVFqlNQY0gGNc2NdK5GgDK4x7w8vxrPq9xf3h5feaoVRAF6CnpJT1gBqanNPQBEilUqVADUqVI0AVsakoaB+LYfPbuoT1GPDSNv53o6xZ6BoAOGNzE310JFpNGByOpZyVbwIaJ3GTr1FcfbKyp+ZuG55YmGIu7e7OYdhUN1eQP8mvTOFO2HwMjVyttE+s5AWfUk0D8e4cbbsbeZWBCFWOsGEVSesrIE9YIPbRy9wcwqMxUgjKwgwwgjTsOo1/CubEacL5WikFqb/JDhK2kA0ndjvLHfU+nkBRWGHaKDOHM+UGY+G/iOlp8atK7z72ldi7VgpUmYcJBVNIUPWsWVjpAg6dmvYO2t2w+ZQatDEjNXFmGmtzrTRT01bERB3H8xTNXQ1BqQEKga6kVxY0AZHF/eHl95qhV7i/vDy+81QmqLYAwtHSnmoofDqpVgCU09QFSAoAempU4oAUU1KqeNx621JJ2oA6Y0dA15lxTiL28YrICQuY3ABJdVUaQN4zmPEzRPf4613MEBA7WDCf3RGtD3EMC7NnCyZkFWhgYAIIMSCB2g6VwdpxsKSqykU0Zv5QrGY27ts6XVKk6alQSvjPSI8IHjWbx+xzN1XlgLgOZozQ4jaSPDTwNaT4V3w19HmbTm5alSrZeizgAnbMT11y5SMGsWncHKYcEEd3z8ajhOOSUWU5poqcJ4oUBUX80wdmnTyPRNWLHHWDGbzxEHQmdupiYNDNjBTDIZEnrggD7608PaJJDSNhudfiBU5RiVDrgL84ZGcifec5idpyjZR8zR5h0hQKEOT1gLlA6h/EzRotej2RLuk1zObF4hxSpU9dBMaoNU65tSAYmuLV2NcGpjMbi/vjy+81Rq9xf3x5D76o1tbCYZrTUIDl1Zj37f2j+FL+ndjv2/tf5Vzd+vyy/bL2LdxP40F9PQf/AE7s9+39o/hT/wBOrHft/b/yo79eD/bL2DuJ/GgvppoS/p1Y79v7f+VL+nNjv2/t/wCVL8QvB/tl7B3E/jQV3GgTQhxgNdbT3VPXBBby69P41J+W1ggjPb+3/lWPiOL4dyZvpqZjNA8tN65+042eGWKfo/YccGSf+0WLt8J0VNpTsZMQTtoKnaw5iHIbshQInsrGd8GWzG4hPi58u2rmH4rhkGVb1sAfWn5k153dT/K/RlO7l8aHwjW153VtBcRVdi4OUHMZkxJTbsUmgXFcRdksqzKQiwqxupicxJgnTw2ozfEYMuXL2cx36eh295Zg7DfsFVuJWsFeGty0p6irKPlNUja/tfozSw5AXhsSoboqRJ6iIjyNa9gz+NdhwLCyD7UnlK7/AGqv4fC4YHpYm2wjYMqyfPMf5663K+SfozWRhJwTEwqNJIiJPh5Ub4e7mANeffnWwFAS9ZERHSUgDwAI6q1cByssogBu2mIABPOKJ8Yro7LjuMcs01W2j9iWLgtu0GQpUMf01sd+1/epS/ppY79r+9Sur8RDz9H7E+4n4fygnrm1DZ5a2O/a/vUrm3Lax37X96lL8RDz9H7Auz4nh9gmY1xNDx5aWO9b/vUqH9MbHet/3iU/xMPP0fsPuJ+H2LXGPfHkP4mqNPc4it+HQgjbRgwkeI86jNdMHcU0RkmnTPHzhV8fU1H2YePqanzA7T603s47W9TXtFrG9mHj6mrVvgdxgCLV0g6ghXII8CBrVYYcdretGHJgZeG8VUExzObfra3cBPoo9KniTyRtCbBu9wG6i5mtXlXvFXA9Yqp7GPH1NEv5Py1nGWltlgrkq6T0GUgzK7SImfCtPhnJ2xe4jjCf+Gw7szKD0SQJKafRDZxH1IrLxcral4WLMCWG4HcuDMlu4y94BiPKdq5YrhTWzDo6HqDZlJ8RO9dOK4g41+dvSQdbdrTm7Fv6FtE2BAiT1maI+RWW6Tgb0tZuhsgJk2bigkNaP0dAdBpt4088lHMwt0C1rhjPORXaN8uZo842pXOFsolluAbSQwE9gJFa3DcE2Hx9pCzB7WIRSQd4uAH4EfI1Y/KEDc4liCxY5OaRNfdXmLbkDslnY/GjvPqSXMLB1MFJgZiTsASSfIV1PCX16F3TfRtPPTSuZsDtb1oz5ZXmfhvDkLsQ0lukenzaZVz973p16xTnNxa8xtgmnA7pAIt3yCJBCuQQesEDWn/Md39lf+w/4U+KxFy5lBuXVRERLaLccKFVRJKiAWZs7Ex1gdVFHKhm/NnDVD3Bq5JDsGOVWiSDJ3rMsSSrTditgpc4PcUAsl0AnKJDCWMkKJGp0OlRHDHmMt2RuIaR5iKtYrG3bllLL3LlwJcFxGd2ZkGR1ZVYySCWTQnTKe2iblTfduE8PQu8M5DnMZdbaXQqsesaKYPdFEsSUatbugtgb+b2gH9JB2OsHyMVF8Fl0OcHsMg/Ojj8ljsl6+AzFeZLZSZEowgx26n1oU4Pg1Nr2rF3Lht9EuQxN3EXnGbmbU7ses7Kuugo72pNPkFlIcPJEjnI3nWI7ZiuJw3i3rWlxbiN7FEG6xRBpbw9titmyg2UAe+0bs3wgaVnmx9ZvWtxbatjTIezeLetOLHi3rUjY+s3rTcx9ZvWmxnoPIhYwo3999/hRBWByLWMKoknpPv51vzXm4nGyMtzyMYURu3rS9n8W9an7P8AWb1pvZ/rN616hWyPs/i3rRZyatRw7iup1sDczHRu7UK+z/Wb1oi4Rxe1Yw2Iw5t3rntClXfNbXKChUc2uswWJ1ialj24UhPYoWOI3bWbmSlkkZTcRWN4A7hXuMwWe1QDRH+Tm0OZxuHUnNcsnLJkk5binU7mXBJ8aDWsiTla5HVmyg/EKSPnVjht57Fxbtu4yupkGZHiCOsHaKU8NSi65ioqW8PoOk2w66IuQWCLY+xBY5SzHXSAjb+o9aq8QuWLzm5F6y7El1thLlosdygZ1ZJOsajXemw/FzYtvbwouI9wZbmJulOdCd3D20LBJ7zMT4bQSk3GktRt6FnGXFvcWe4rHKcXbAg6Hmmt2mPlmttXPl1bniOLMkdO3sY//ns1n8D5vD3LTsLrLaZGW2mTpZDIUlmECQO2tLjmPw2KvvfK4y2z5Syp7OyyqKkglwdkFYpxlHyQjB9l68zx59u38DRZystf7v4YJOgu6jfZaxMddsFLdqyMSqhzcu3LnMlmIUpbVVR9gHuaGNTvWhxzjVrEYbD2FTEIcP7rkWSbgyZTmAudGTB66c25OOnMGwdGH+s3rRZyptf7u4YJP9br17GhW1Y16TuB1kAE/AEifWiDjHGbN/C4fDhMQhw50uEWDzkqVaVF3oySD17VrFu49RsH+Y+s3rRXykt/7r4aJP6y7r17XaFks6iXYDr2JHw66IOL8Ys3sJh8Mq4hDYMi4VsnnJR1aVF2VBLT17UYt3HqJl38mduL9/Un/Z7m/wC8tcuCYJOIcPs2FAXFYW3NkiAbttgudf3jAnxAPWa4ckeNWsEzu63rzXFyZVFsKikySWZxJ0GwrDwDth3RrFy5NvLlZwoOmkMAxBEaHXWTWHBym30oOZWfDEaFmnrB0II6iK5mx9ZqKeUONwmL/S/pcPfP6wKgu2rjdbCCCp8f470Lm0epj8QAfSrRla10GmMbP1mphZ+s1TNo94/KmFo94/KtDsPuRyxhl1J6T7+db1YPJERhk1nV/wDEa3JrzMTjZF7nlPMHvNS5k95qfmyR75pc0e+a9QsLmPrNRTwnh+HbA4m+9stcsA5QLl1FuEr0A/SMdLeI8qF+ZPfNF3J62PzZxAOzZTzckKGYfuqWUE+ZFRx21C0zL2BPmjuTHguYL5DMxMeZNFN7AWF4aMULU3i4tBecvc1mLwXK5s2iyYzbisDmrP7TFf3GH/8A00R41F/M6BGcj2oauio0w30VdhHxrOLLar3XiDIcieE2MS9y3fUnKhuBkZ1MBgGBBYiOkI0nTc0KZucAcDmwwBVFLNlB1ALMSWMESdB4CjD8m9si/e6RP+z3NI+tboKwtlubTpH3V6h2CtRvvHqHM2eC2rMXzfVnFuzevAq7IxNlC+Q6xBCkbT4125JYK3fxCWry6XM2ttrim2QhIClmMjo9cnX4VQwFo5MXLE/7HjOrtsMB8zWjyGtt7fh+lPSbSB+zelO/q15e4ynxfCA4q5ZsKwVLjWkEs9y4yNkYsToOkGgAbV04hbsWBzKg38QpPPXC7LYst+xUJrdcdcEAGdeqty3w1nXiVzDXIxS4jEiI6duwb9znGsa/rGEjNuIIGpmgy1hioAVoA20FLDbmkr2Ego4Pwyw+CxOIuI5uYdS2VLhVbpyEqGkMVlhBj0oaa2xM5svgskDwBYk+tFPAEP5s4lrPRTqGmjULc23f+QrUG88tQ5mthbdr2W/cdGa5aNkIA5VHN64Lc3BBPRmeiRPhVjkjgbN67kxEhcrOXVmSMsGDMjLE+PjVCxbb2TFdKelhANBoefn7qbh9o83ipaR7NdGw+mUT/wCVKV1LX5QC49wh8PiLtoseixy6DVDqh8dCPiDVXDYJ7jqisSzEKogaljAop4yjYzA28SD+mw8Wr5gS1s/q3PkT/wCTdlYGGDWbVy7n6bzYsmAMr3FJu3QR3LWYj6zpTjiPLrutP1CzT5Y8Is4YYdbLM5u2zcN1mkQpQA20AHvZidTpQybTd8+gop5a2SLXCwpiMIRsNlFiPLehZrbd75CngtuOrGhG03fPoKYWm73yFOUbvfKmCN3vkKoMPOSQjDJJnV/8ZrcrE5KAjDJOur/4zW1XmYnG+pF7nlnMtHv/ACFLmm759BT5Gj3/AJCm5tu98hXqFhxabvn0FGfBMEw4ZjEZgLl0A2kbKrvkAboqTJnq7aCwjd75CrnCuBtiLmRGtc40wGWC8CT0ssTHaRU8WOaNXRlnJsO4MFiDtBWDPZFGGIwD/mlLczdF4XOb05zIWKzzY12M+VDo4IUutYOJsI6nKVK3VQN3ec5vJOverjxPk7cw783eCITrJQMpHeBUHN/GsyqdU/MDV5GcQ9lxStcboMGtvpsGjU+RAn41HH8jsSh/QfprOvNvbyuCk9GYOhiKrcS5O3cNaS5cu2lR4FqJY3JXMAiqpOwnYRUOGcm72IV2tPbOUTcklCogmWkCRAO07Um1edNANi8O2Ft3bVxx7RfUW+bGUtZs5g125dg9HMFCKp1OYmIBrQ5BYV/bLVwn9GhYuxEKP0bAAtsDJFYeF4cu1vEYdRv7t20pnrzvaC/GafivA71vKLyCDqjFVdG8UcSD8DTq01erA2MVev4PH3bykgG/fZZByXbdy4zwG2YFWG2x8qvcoOAe0D2rAnNbfW5ZUBntOfe6I1jwG3VpQbbwxX3coPXCgT6Vefhd5bK4iQEZzbUgEMWCljqOrQ9e4NGTLTT126hRv8kHUDFYTEPzYxFsoGYZcjwwBM7e/OvYO2s7E8k8ajZTbdvrImdD4hh1ecVkW7TTGcCdyQT8TEmtHHcAxNmylwsDZf3SjEoZ2kKYE67jqopxlaa1AjxFWtWxhs4N43Fu38sMLS20ZbVlyNOcLXGcjqCrO9XOC8MuthsY4BM2VVeiekeetu2XvELbOgrBtWCoyrlUDYBYA+Aq5juBOttL9xrBQkraclWLMJJS2vvZuidIG1Eo1Gm9WBr8i8fzOJ5u8QbV4GzdRhA6egJ+JjyY1ncdUHEG1ZabWHzWLZIBL3M04i5p1lwE/wCyKzhbftHpVvFcMvWFtFsqi6nOJAPuzHwOx/6h203BZ1K/+g0E/Lfh9wYbhzQZSyyXDlPRYrZIDD6Putv2UFFG7w9KiuFgkgICdyFgnzI3qRz9q+lPDg4qmNIZkbvD0qIVu8PSpEP2r86QVu0elbGHnJQH2a3O/T/xtW1WNyWB9mtzv0/8bVs15eJxvqRe55XkfvD0pZH7w9KaH7V9DSh+1fQ16pYkEbvD0rb5GqwxuH6Q/WDq8DWGFftX51ucjUf27Dzl98ds7Gs4nC+gjnyitu2NxIU737gAiSTOw7a1+XGK6OCw+YG/aszfO+QsLYVG+scrGOweIrK5SXrwxeKCXbltefu6JdvW5k6ki2wnYVk27bDQZRqSdDqTuSesntqMIOSi/D2EloFfK7N7HwwSJ5q75aCyPvqXIbMLePkj/hnOngr1HlcreycM2nmrs7xtZp+RCtzXEJj/AIZ4ie69Tf8ARl1/yHJggivA6Q2HV4Ua8h1bFWcRg7pBXLzlk/s3mJHhJUx59tBSB4Hu7Dtox5BXvZkxOMvEC1at5QRPSdiCEXtYkKAO1hVcfgY3sCOFs3bhVVjMxAAg+8xgD1NGnB73tdvGYFSCqKPZNIzPhui7/wDXcBb91qHOAtcs2ruKYKWtKq2xqQcTfORJ2kLLMY6lqfJ/jNzD3rLZMOqIVByW2Vhb91gpzHXLPbWcS56Ll9/n3E9TKXORMj0NGXCeP80uHw+IAfDXcOecEaoxxF9RcXr2VZ8gRqNcrlrw1sPjLgTLkf8ASpvtcJLAeTBvhFUeLq4XCno64fxj/icQdPUU5ViKPn7Me6LHKXgdzC3YDK9p+lZubh0O2o0kT/A9dceIXH9lwayPfxjdcaezgf42rZ5L8TW6nsWLjmm/U3Ouzc6oJ+iZ+cbHShyp4Xdwww9p8uYHGEETlZCcNlYecfxozO1GW9+ovIzuF4Zrl1Q7KtsS11tejaQF7rfBVaiXEYp8fwxrrAC7h7rOF06OGumQhjuKQP8As1iW2azhGcpbd8SxsIr5ivMoM+IdgrKSCebTQ9ZnStXkNxZvaRZu27AtX1a0/NrcUnMDlBzXGBBOm30qziW25Ll8YMFGD/V+dcmD/V+dXeK4O5YvXbJgm2xWTuQNVY+alT8aptn8PnXSnatGkI5/q/Oo9P6vzpEv2L6moy/YPnQM9B5KT7Nanfp7f8xq2qxuSk+y2p36e3/MetmvLxON9SD3PKJf6vzqXT+r86hL9i+ppwX7F9TXqliYL/V+dXeGcTvYdxctLZ5we6zq75ZEGFDgTBO81Rl+xfU1LM/YvqaTSapiLmPx9287XHWyHYyzILi5jAEkFyBsNgK4W3cEEhD4EtB84IPzrvgcRlVwwjMVgiZEB+l8xp5+FSs3QBqFkCD1z0kM+nODyio53G4qI0jvxDlBib6JbuJhitvS2FS6ptjLlgEXNdAN52FLhvKDEYdWW0mHAcRczrcc3BBEE84AB0jsOuq3PCPdUmTpqMytGxjokaxUsNiQpuA7HLlI0IgnpRtI0MVh1lay/PmoJIgMbA0w1ieqXxGX7Oef/KuWNx+IvZBdZClv9XZQc3ZQ95UG7b9JiTqY3NdkvgZZVdFObxaDB28v5FO91YkKp1XTYmOcJB85tj/SjNrrFjyixHFrr2lsm1YFpX5xQOdDC5kZM7ObnS0c6ERt2VTtuwIJVWHZLCfiKs3bigDKAYJmfpDMxUT2xlB8/CoXrohgqjryntBbZp2IHX5itxlW0XqFF/iXKO/iAgvWsORbEW8vPIyqYBBbnDm90biq/EOMXbyorWbA5tclspzqlUkGGJch9ZMkDc0nxIOTwUBh1FuagEabhtPQ9tRu3l1hRrmiJBGsp8oB86xFpV9D/kMpSzP2L61ocQ4zevjDi6qvzC3EBzEF1c2yAxjq5vfrmoXL6zooyknbdemxUjt0y6VBbgy7DNBHXuShB2/fHwFbz5quLCjrxLity+LQa1ZXmlZLWQ3Fyo5VmBDM2YkqNdK44DGPadXyKxUhlBZlGZSCCY1I02ro1xYiBMDXXUiJBEees/5Jrqa9EfSI3O6NCnTSGgTrSU0lSiwynTjfHLuKfnLlmyLhABe2XQEDaVYsCYMTpsKyi79g9aRuN3R61zLt3fnVoxUVSFRMs3YPWmluwetXjgz7uYG5HuaxMTlz7TWeLjd35inYHofJWfZbU/X/APa9bNY3JYn2WzOmj+P9a9bNeXicb6kXueS537o9amHfuj1rsnDcTp+gf+P8KkcDif7Pc9G/CvTzR8Spwzv3R60/OP3R6119hxP9mu/Zb8Kf2PE/2a79h/8A60ZkBxzv3R604d+6PWu3seI/s937LfhTHC4j+z3PRvwotALDXSD0lEZW6wdcpC6ecV358a9AT0SJ2LAAMI7CST8BtXD2e/8AsLno34VE2b37F/Q/hWJQUnd/yOzsmIhiQuUFHAk7MymBI3Eka1O5iQV90ZuiCxjWAZO3kOraaqG3d/Yv6H8KaLn7Jv5+FZeFFu7HmLly8kvC6H3NAI0ubx1TkPp2RTXLy9KEH9Zl7DIOSewgx9rwqixcf1bfz8KYXW60PqKFgLxfqGYvXryktCAanKR1qX2I6iFiD8KTXVJUhQBmlhropCdHbWDnFUOebuH1FLnm7h9RTWClzfqFl/nUMSsaEHwkCHGnUZ0qN+6MvRXWV0nYdPNBjb3P86pc83cPqKcXW7h9RQsJLm/ULH5xu586Y3G7nzFNz7dw/KkcQ3cPqKsIY3G7vzFMlxpHR6x1imbEN3D8qdcSw+iflQM1ecQML2b+sPQjXL5dvXWRzjd351I4pu6flSbEMd1PoKzVCo9B5Ln/AGWzOmj/APtetmsfkxrhrWnU3+Nq2MprzMTifUi9z//Z"/>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 name="Rectangle 5"/>
          <p:cNvSpPr/>
          <p:nvPr/>
        </p:nvSpPr>
        <p:spPr>
          <a:xfrm>
            <a:off x="5072066" y="425853"/>
            <a:ext cx="4071966" cy="4785926"/>
          </a:xfrm>
          <a:prstGeom prst="rect">
            <a:avLst/>
          </a:prstGeom>
        </p:spPr>
        <p:txBody>
          <a:bodyPr wrap="square">
            <a:spAutoFit/>
          </a:bodyPr>
          <a:lstStyle/>
          <a:p>
            <a:pPr>
              <a:spcBef>
                <a:spcPts val="600"/>
              </a:spcBef>
              <a:spcAft>
                <a:spcPts val="600"/>
              </a:spcAft>
              <a:buFont typeface="Wingdings" pitchFamily="2" charset="2"/>
              <a:buChar char="q"/>
            </a:pPr>
            <a:r>
              <a:rPr lang="id-ID" sz="1100" dirty="0" smtClean="0"/>
              <a:t>Politik Hukum Dagang </a:t>
            </a:r>
          </a:p>
          <a:p>
            <a:pPr>
              <a:spcBef>
                <a:spcPts val="600"/>
              </a:spcBef>
              <a:spcAft>
                <a:spcPts val="600"/>
              </a:spcAft>
              <a:buFont typeface="Wingdings" pitchFamily="2" charset="2"/>
              <a:buChar char="q"/>
            </a:pPr>
            <a:r>
              <a:rPr lang="id-ID" sz="1100" dirty="0" smtClean="0"/>
              <a:t>Politik Hukum Ekonomi</a:t>
            </a:r>
          </a:p>
          <a:p>
            <a:pPr>
              <a:spcBef>
                <a:spcPts val="600"/>
              </a:spcBef>
              <a:spcAft>
                <a:spcPts val="600"/>
              </a:spcAft>
              <a:buFont typeface="Wingdings" pitchFamily="2" charset="2"/>
              <a:buChar char="q"/>
            </a:pPr>
            <a:r>
              <a:rPr lang="id-ID" sz="1100" dirty="0" smtClean="0"/>
              <a:t>Politik Hukum Bisnis</a:t>
            </a:r>
          </a:p>
          <a:p>
            <a:pPr>
              <a:spcBef>
                <a:spcPts val="600"/>
              </a:spcBef>
              <a:spcAft>
                <a:spcPts val="600"/>
              </a:spcAft>
              <a:buFont typeface="Wingdings" pitchFamily="2" charset="2"/>
              <a:buChar char="q"/>
            </a:pPr>
            <a:r>
              <a:rPr lang="id-ID" sz="1100" dirty="0" smtClean="0"/>
              <a:t>Politik Hukum Perjanjian</a:t>
            </a:r>
          </a:p>
          <a:p>
            <a:pPr>
              <a:spcBef>
                <a:spcPts val="600"/>
              </a:spcBef>
              <a:spcAft>
                <a:spcPts val="600"/>
              </a:spcAft>
              <a:buFont typeface="Wingdings" pitchFamily="2" charset="2"/>
              <a:buChar char="q"/>
            </a:pPr>
            <a:r>
              <a:rPr lang="id-ID" sz="1100" dirty="0" smtClean="0"/>
              <a:t>Politik Hukum Investasi</a:t>
            </a:r>
          </a:p>
          <a:p>
            <a:pPr>
              <a:spcBef>
                <a:spcPts val="600"/>
              </a:spcBef>
              <a:spcAft>
                <a:spcPts val="600"/>
              </a:spcAft>
              <a:buFont typeface="Wingdings" pitchFamily="2" charset="2"/>
              <a:buChar char="q"/>
            </a:pPr>
            <a:r>
              <a:rPr lang="id-ID" sz="1100" dirty="0" smtClean="0"/>
              <a:t>Politik Hukum Perbankan</a:t>
            </a:r>
          </a:p>
          <a:p>
            <a:pPr>
              <a:spcBef>
                <a:spcPts val="600"/>
              </a:spcBef>
              <a:spcAft>
                <a:spcPts val="600"/>
              </a:spcAft>
              <a:buFont typeface="Wingdings" pitchFamily="2" charset="2"/>
              <a:buChar char="q"/>
            </a:pPr>
            <a:r>
              <a:rPr lang="id-ID" sz="1100" dirty="0" smtClean="0"/>
              <a:t>Politik Hukum Pajak</a:t>
            </a:r>
          </a:p>
          <a:p>
            <a:pPr>
              <a:spcBef>
                <a:spcPts val="600"/>
              </a:spcBef>
              <a:spcAft>
                <a:spcPts val="600"/>
              </a:spcAft>
              <a:buFont typeface="Wingdings" pitchFamily="2" charset="2"/>
              <a:buChar char="q"/>
            </a:pPr>
            <a:r>
              <a:rPr lang="id-ID" sz="1100" dirty="0" smtClean="0"/>
              <a:t>Politik Hukum Pidana Anak</a:t>
            </a:r>
          </a:p>
          <a:p>
            <a:pPr>
              <a:spcBef>
                <a:spcPts val="600"/>
              </a:spcBef>
              <a:spcAft>
                <a:spcPts val="600"/>
              </a:spcAft>
              <a:buFont typeface="Wingdings" pitchFamily="2" charset="2"/>
              <a:buChar char="q"/>
            </a:pPr>
            <a:r>
              <a:rPr lang="id-ID" sz="1100" dirty="0" smtClean="0"/>
              <a:t>Politik Hukum Perburuhan</a:t>
            </a:r>
          </a:p>
          <a:p>
            <a:pPr>
              <a:spcBef>
                <a:spcPts val="600"/>
              </a:spcBef>
              <a:spcAft>
                <a:spcPts val="600"/>
              </a:spcAft>
              <a:buFont typeface="Wingdings" pitchFamily="2" charset="2"/>
              <a:buChar char="q"/>
            </a:pPr>
            <a:r>
              <a:rPr lang="id-ID" sz="1100" dirty="0" smtClean="0"/>
              <a:t>Politik Hukum Pasar Modal</a:t>
            </a:r>
          </a:p>
          <a:p>
            <a:pPr>
              <a:spcBef>
                <a:spcPts val="600"/>
              </a:spcBef>
              <a:spcAft>
                <a:spcPts val="600"/>
              </a:spcAft>
              <a:buFont typeface="Wingdings" pitchFamily="2" charset="2"/>
              <a:buChar char="q"/>
            </a:pPr>
            <a:r>
              <a:rPr lang="id-ID" sz="1100" u="sng" dirty="0" smtClean="0">
                <a:hlinkClick r:id="rId3"/>
              </a:rPr>
              <a:t> </a:t>
            </a:r>
            <a:r>
              <a:rPr lang="id-ID" sz="1100" dirty="0" smtClean="0"/>
              <a:t>Politik Hukum Pariwisata</a:t>
            </a:r>
          </a:p>
          <a:p>
            <a:pPr>
              <a:spcBef>
                <a:spcPts val="600"/>
              </a:spcBef>
              <a:spcAft>
                <a:spcPts val="600"/>
              </a:spcAft>
              <a:buFont typeface="Wingdings" pitchFamily="2" charset="2"/>
              <a:buChar char="q"/>
            </a:pPr>
            <a:r>
              <a:rPr lang="id-ID" sz="1100" dirty="0" smtClean="0"/>
              <a:t>Politik Hukum Kesehatan</a:t>
            </a:r>
          </a:p>
          <a:p>
            <a:pPr>
              <a:spcBef>
                <a:spcPts val="600"/>
              </a:spcBef>
              <a:spcAft>
                <a:spcPts val="600"/>
              </a:spcAft>
              <a:buFont typeface="Wingdings" pitchFamily="2" charset="2"/>
              <a:buChar char="q"/>
            </a:pPr>
            <a:r>
              <a:rPr lang="id-ID" sz="1100" dirty="0" smtClean="0"/>
              <a:t>Politik Hukum Komunikasi</a:t>
            </a:r>
          </a:p>
          <a:p>
            <a:pPr>
              <a:spcBef>
                <a:spcPts val="600"/>
              </a:spcBef>
              <a:spcAft>
                <a:spcPts val="600"/>
              </a:spcAft>
              <a:buFont typeface="Wingdings" pitchFamily="2" charset="2"/>
              <a:buChar char="q"/>
            </a:pPr>
            <a:r>
              <a:rPr lang="id-ID" sz="1100" dirty="0" smtClean="0"/>
              <a:t>Politik Hukum Pers</a:t>
            </a:r>
          </a:p>
          <a:p>
            <a:pPr>
              <a:spcBef>
                <a:spcPts val="600"/>
              </a:spcBef>
              <a:spcAft>
                <a:spcPts val="600"/>
              </a:spcAft>
              <a:buFont typeface="Wingdings" pitchFamily="2" charset="2"/>
              <a:buChar char="q"/>
            </a:pPr>
            <a:r>
              <a:rPr lang="id-ID" sz="1100" dirty="0" smtClean="0"/>
              <a:t>Politik Hukum Udara</a:t>
            </a:r>
          </a:p>
        </p:txBody>
      </p:sp>
      <p:sp>
        <p:nvSpPr>
          <p:cNvPr id="7" name="Rectangle 6"/>
          <p:cNvSpPr/>
          <p:nvPr/>
        </p:nvSpPr>
        <p:spPr>
          <a:xfrm>
            <a:off x="1357290" y="44454"/>
            <a:ext cx="5786478" cy="369332"/>
          </a:xfrm>
          <a:prstGeom prst="rect">
            <a:avLst/>
          </a:prstGeom>
          <a:ln>
            <a:solidFill>
              <a:schemeClr val="accent1"/>
            </a:solidFill>
          </a:ln>
        </p:spPr>
        <p:txBody>
          <a:bodyPr wrap="square">
            <a:spAutoFit/>
          </a:bodyPr>
          <a:lstStyle/>
          <a:p>
            <a:pPr>
              <a:spcBef>
                <a:spcPts val="600"/>
              </a:spcBef>
              <a:spcAft>
                <a:spcPts val="600"/>
              </a:spcAft>
            </a:pPr>
            <a:r>
              <a:rPr lang="id-ID" b="1" dirty="0" smtClean="0"/>
              <a:t>POLITIK HUKUM BIDANG STUDI ILMU HUKUM </a:t>
            </a:r>
          </a:p>
        </p:txBody>
      </p:sp>
    </p:spTree>
    <p:extLst>
      <p:ext uri="{BB962C8B-B14F-4D97-AF65-F5344CB8AC3E}">
        <p14:creationId xmlns:p14="http://schemas.microsoft.com/office/powerpoint/2010/main" val="236645329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28596" y="763162"/>
            <a:ext cx="8501122" cy="1351388"/>
          </a:xfrm>
          <a:solidFill>
            <a:srgbClr val="FFFF00"/>
          </a:solidFill>
          <a:ln>
            <a:solidFill>
              <a:schemeClr val="tx1"/>
            </a:solidFill>
          </a:ln>
        </p:spPr>
        <p:txBody>
          <a:bodyPr>
            <a:normAutofit/>
          </a:bodyPr>
          <a:lstStyle/>
          <a:p>
            <a:pPr marL="0" indent="0">
              <a:spcBef>
                <a:spcPts val="300"/>
              </a:spcBef>
              <a:buNone/>
            </a:pPr>
            <a:r>
              <a:rPr lang="id-ID" sz="3600" b="1" dirty="0" smtClean="0">
                <a:solidFill>
                  <a:srgbClr val="FF0000"/>
                </a:solidFill>
                <a:effectLst>
                  <a:outerShdw blurRad="38100" dist="38100" dir="2700000" algn="tl">
                    <a:srgbClr val="000000">
                      <a:alpha val="43137"/>
                    </a:srgbClr>
                  </a:outerShdw>
                </a:effectLst>
              </a:rPr>
              <a:t>D.RUANG LINGKUP DAN UNSUR POLITIK HUKUM</a:t>
            </a:r>
          </a:p>
        </p:txBody>
      </p:sp>
    </p:spTree>
    <p:extLst>
      <p:ext uri="{BB962C8B-B14F-4D97-AF65-F5344CB8AC3E}">
        <p14:creationId xmlns:p14="http://schemas.microsoft.com/office/powerpoint/2010/main" val="302205279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14282" y="1809751"/>
            <a:ext cx="2071702" cy="113824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id-ID" sz="3200" b="1" dirty="0" smtClean="0">
                <a:solidFill>
                  <a:schemeClr val="bg1"/>
                </a:solidFill>
                <a:effectLst>
                  <a:outerShdw blurRad="38100" dist="38100" dir="2700000" algn="tl">
                    <a:srgbClr val="000000">
                      <a:alpha val="43137"/>
                    </a:srgbClr>
                  </a:outerShdw>
                </a:effectLst>
              </a:rPr>
              <a:t>POLITIK HUKUM</a:t>
            </a:r>
          </a:p>
        </p:txBody>
      </p:sp>
      <p:cxnSp>
        <p:nvCxnSpPr>
          <p:cNvPr id="8" name="Straight Arrow Connector 7"/>
          <p:cNvCxnSpPr>
            <a:stCxn id="10" idx="3"/>
            <a:endCxn id="9" idx="1"/>
          </p:cNvCxnSpPr>
          <p:nvPr/>
        </p:nvCxnSpPr>
        <p:spPr>
          <a:xfrm flipV="1">
            <a:off x="2285984" y="1546026"/>
            <a:ext cx="714380" cy="8328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Rectangle 1"/>
          <p:cNvSpPr>
            <a:spLocks noChangeArrowheads="1"/>
          </p:cNvSpPr>
          <p:nvPr/>
        </p:nvSpPr>
        <p:spPr bwMode="auto">
          <a:xfrm>
            <a:off x="3000364" y="895350"/>
            <a:ext cx="2643206" cy="1301351"/>
          </a:xfrm>
          <a:prstGeom prst="rect">
            <a:avLst/>
          </a:prstGeom>
          <a:solidFill>
            <a:schemeClr val="bg2">
              <a:lumMod val="75000"/>
            </a:schemeClr>
          </a:solidFill>
          <a:ln w="9525">
            <a:noFill/>
            <a:miter lim="800000"/>
            <a:headEnd/>
            <a:tailEnd/>
          </a:ln>
        </p:spPr>
        <p:txBody>
          <a:bodyPr/>
          <a:lstStyle/>
          <a:p>
            <a:pPr algn="ctr"/>
            <a:r>
              <a:rPr lang="id-ID" sz="2800" b="1" dirty="0" smtClean="0"/>
              <a:t>DALAM ARTI SEMPIT </a:t>
            </a:r>
            <a:r>
              <a:rPr lang="id-ID" sz="2400" dirty="0" smtClean="0"/>
              <a:t>(LEGAL POLICY)</a:t>
            </a:r>
            <a:endParaRPr lang="id-ID" sz="2800" dirty="0"/>
          </a:p>
        </p:txBody>
      </p:sp>
      <p:cxnSp>
        <p:nvCxnSpPr>
          <p:cNvPr id="11" name="Straight Arrow Connector 10"/>
          <p:cNvCxnSpPr>
            <a:stCxn id="10" idx="3"/>
            <a:endCxn id="12" idx="1"/>
          </p:cNvCxnSpPr>
          <p:nvPr/>
        </p:nvCxnSpPr>
        <p:spPr>
          <a:xfrm>
            <a:off x="2285984" y="2378871"/>
            <a:ext cx="714380" cy="7262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1"/>
          <p:cNvSpPr>
            <a:spLocks noChangeArrowheads="1"/>
          </p:cNvSpPr>
          <p:nvPr/>
        </p:nvSpPr>
        <p:spPr bwMode="auto">
          <a:xfrm>
            <a:off x="3000364" y="2571750"/>
            <a:ext cx="2643206" cy="1066800"/>
          </a:xfrm>
          <a:prstGeom prst="rect">
            <a:avLst/>
          </a:prstGeom>
          <a:solidFill>
            <a:schemeClr val="bg2">
              <a:lumMod val="75000"/>
            </a:schemeClr>
          </a:solidFill>
          <a:ln w="9525">
            <a:noFill/>
            <a:miter lim="800000"/>
            <a:headEnd/>
            <a:tailEnd/>
          </a:ln>
        </p:spPr>
        <p:txBody>
          <a:bodyPr/>
          <a:lstStyle/>
          <a:p>
            <a:pPr algn="ctr"/>
            <a:r>
              <a:rPr lang="id-ID" sz="2800" b="1" dirty="0" smtClean="0"/>
              <a:t>DALAM ARTI LUAS</a:t>
            </a:r>
            <a:endParaRPr lang="id-ID" sz="2800" b="1" u="sng" dirty="0"/>
          </a:p>
        </p:txBody>
      </p:sp>
      <p:cxnSp>
        <p:nvCxnSpPr>
          <p:cNvPr id="30" name="Straight Arrow Connector 29"/>
          <p:cNvCxnSpPr>
            <a:stCxn id="9" idx="3"/>
            <a:endCxn id="32" idx="1"/>
          </p:cNvCxnSpPr>
          <p:nvPr/>
        </p:nvCxnSpPr>
        <p:spPr>
          <a:xfrm>
            <a:off x="5643570" y="1546026"/>
            <a:ext cx="64294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Rectangle 1"/>
          <p:cNvSpPr>
            <a:spLocks noChangeArrowheads="1"/>
          </p:cNvSpPr>
          <p:nvPr/>
        </p:nvSpPr>
        <p:spPr bwMode="auto">
          <a:xfrm>
            <a:off x="6286512" y="895350"/>
            <a:ext cx="2500330" cy="1301351"/>
          </a:xfrm>
          <a:prstGeom prst="rect">
            <a:avLst/>
          </a:prstGeom>
          <a:solidFill>
            <a:schemeClr val="bg2">
              <a:lumMod val="75000"/>
            </a:schemeClr>
          </a:solidFill>
          <a:ln w="9525">
            <a:noFill/>
            <a:miter lim="800000"/>
            <a:headEnd/>
            <a:tailEnd/>
          </a:ln>
        </p:spPr>
        <p:txBody>
          <a:bodyPr/>
          <a:lstStyle/>
          <a:p>
            <a:pPr algn="ctr"/>
            <a:r>
              <a:rPr lang="id-ID" sz="3600" b="1" dirty="0" smtClean="0"/>
              <a:t>HUKUM TERTULIS</a:t>
            </a:r>
            <a:endParaRPr lang="id-ID" sz="3600" b="1" dirty="0"/>
          </a:p>
        </p:txBody>
      </p:sp>
      <p:cxnSp>
        <p:nvCxnSpPr>
          <p:cNvPr id="34" name="Straight Arrow Connector 33"/>
          <p:cNvCxnSpPr>
            <a:stCxn id="12" idx="3"/>
            <a:endCxn id="35" idx="1"/>
          </p:cNvCxnSpPr>
          <p:nvPr/>
        </p:nvCxnSpPr>
        <p:spPr>
          <a:xfrm flipV="1">
            <a:off x="5643570" y="3051572"/>
            <a:ext cx="642942" cy="53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Rectangle 1"/>
          <p:cNvSpPr>
            <a:spLocks noChangeArrowheads="1"/>
          </p:cNvSpPr>
          <p:nvPr/>
        </p:nvSpPr>
        <p:spPr bwMode="auto">
          <a:xfrm>
            <a:off x="6286512" y="2464593"/>
            <a:ext cx="2500330" cy="1173957"/>
          </a:xfrm>
          <a:prstGeom prst="rect">
            <a:avLst/>
          </a:prstGeom>
          <a:solidFill>
            <a:schemeClr val="bg2">
              <a:lumMod val="75000"/>
            </a:schemeClr>
          </a:solidFill>
          <a:ln w="9525">
            <a:noFill/>
            <a:miter lim="800000"/>
            <a:headEnd/>
            <a:tailEnd/>
          </a:ln>
        </p:spPr>
        <p:txBody>
          <a:bodyPr/>
          <a:lstStyle/>
          <a:p>
            <a:pPr algn="ctr"/>
            <a:r>
              <a:rPr lang="id-ID" sz="3600" b="1" dirty="0" smtClean="0"/>
              <a:t>SISTEM HUKUM</a:t>
            </a:r>
            <a:endParaRPr lang="id-ID" sz="3600" b="1" dirty="0"/>
          </a:p>
        </p:txBody>
      </p:sp>
    </p:spTree>
    <p:extLst>
      <p:ext uri="{BB962C8B-B14F-4D97-AF65-F5344CB8AC3E}">
        <p14:creationId xmlns:p14="http://schemas.microsoft.com/office/powerpoint/2010/main" val="2677506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32"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ku perlindungan konsumen firman turmanta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971550"/>
            <a:ext cx="2981325"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cer\AppData\Local\Temp\IMG-20181203-WA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 y="-9906"/>
            <a:ext cx="551089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2206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14282" y="53561"/>
            <a:ext cx="8715436" cy="642942"/>
          </a:xfrm>
          <a:solidFill>
            <a:srgbClr val="C00000"/>
          </a:solidFill>
        </p:spPr>
        <p:style>
          <a:lnRef idx="2">
            <a:schemeClr val="dk1">
              <a:shade val="50000"/>
            </a:schemeClr>
          </a:lnRef>
          <a:fillRef idx="1">
            <a:schemeClr val="dk1"/>
          </a:fillRef>
          <a:effectRef idx="0">
            <a:schemeClr val="dk1"/>
          </a:effectRef>
          <a:fontRef idx="minor">
            <a:schemeClr val="lt1"/>
          </a:fontRef>
        </p:style>
        <p:txBody>
          <a:bodyPr>
            <a:noAutofit/>
          </a:bodyPr>
          <a:lstStyle/>
          <a:p>
            <a:pPr eaLnBrk="1" hangingPunct="1"/>
            <a:r>
              <a:rPr lang="id-ID" sz="2400" b="1" dirty="0" smtClean="0">
                <a:effectLst>
                  <a:outerShdw blurRad="38100" dist="38100" dir="2700000" algn="tl">
                    <a:srgbClr val="000000">
                      <a:alpha val="43137"/>
                    </a:srgbClr>
                  </a:outerShdw>
                </a:effectLst>
              </a:rPr>
              <a:t>RUANG LINGKUP &amp; KOMPONEN POLITIK HUKUM (POLITIK HUKUM DALAM ARTI LUAS)</a:t>
            </a:r>
            <a:endParaRPr lang="en-US" sz="2400" b="1" dirty="0" smtClean="0">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214282" y="750081"/>
            <a:ext cx="8715436" cy="4339841"/>
          </a:xfrm>
          <a:solidFill>
            <a:srgbClr val="FFFF00"/>
          </a:solidFill>
          <a:ln w="76200">
            <a:solidFill>
              <a:srgbClr val="FF0000"/>
            </a:solidFill>
          </a:ln>
        </p:spPr>
        <p:txBody>
          <a:bodyPr>
            <a:noAutofit/>
          </a:bodyPr>
          <a:lstStyle/>
          <a:p>
            <a:pPr marL="514350" indent="-514350">
              <a:spcBef>
                <a:spcPts val="0"/>
              </a:spcBef>
              <a:buFont typeface="+mj-lt"/>
              <a:buAutoNum type="arabicPeriod"/>
            </a:pPr>
            <a:r>
              <a:rPr lang="id-ID" sz="1400" b="1" dirty="0" smtClean="0">
                <a:solidFill>
                  <a:schemeClr val="bg1"/>
                </a:solidFill>
              </a:rPr>
              <a:t>ILMU (Teori) 			– 	SENI (Praktek)</a:t>
            </a:r>
          </a:p>
          <a:p>
            <a:pPr marL="514350" indent="-514350">
              <a:spcBef>
                <a:spcPts val="0"/>
              </a:spcBef>
              <a:buFont typeface="+mj-lt"/>
              <a:buAutoNum type="arabicPeriod"/>
            </a:pPr>
            <a:r>
              <a:rPr lang="id-ID" sz="1400" b="1" dirty="0" smtClean="0">
                <a:solidFill>
                  <a:schemeClr val="bg1"/>
                </a:solidFill>
              </a:rPr>
              <a:t>SOLLEN			- 	SEIN</a:t>
            </a:r>
          </a:p>
          <a:p>
            <a:pPr marL="514350" indent="-514350">
              <a:spcBef>
                <a:spcPts val="0"/>
              </a:spcBef>
              <a:buFont typeface="+mj-lt"/>
              <a:buAutoNum type="arabicPeriod"/>
            </a:pPr>
            <a:r>
              <a:rPr lang="id-ID" sz="1400" b="1" dirty="0" smtClean="0">
                <a:solidFill>
                  <a:schemeClr val="bg1"/>
                </a:solidFill>
              </a:rPr>
              <a:t>HUKUM TERTULIS 		– 	HUKUM TIDAK TERTULIS</a:t>
            </a:r>
          </a:p>
          <a:p>
            <a:pPr marL="514350" indent="-514350">
              <a:spcBef>
                <a:spcPts val="0"/>
              </a:spcBef>
              <a:buFont typeface="+mj-lt"/>
              <a:buAutoNum type="arabicPeriod"/>
            </a:pPr>
            <a:r>
              <a:rPr lang="id-ID" sz="1400" b="1" dirty="0" smtClean="0">
                <a:solidFill>
                  <a:schemeClr val="bg1"/>
                </a:solidFill>
              </a:rPr>
              <a:t>KEBIJAKAN TERTULIS	– 	KEBIJAKAN TIDAK TERTULIS</a:t>
            </a:r>
          </a:p>
          <a:p>
            <a:pPr marL="514350" indent="-514350">
              <a:spcBef>
                <a:spcPts val="0"/>
              </a:spcBef>
              <a:buFont typeface="+mj-lt"/>
              <a:buAutoNum type="arabicPeriod"/>
            </a:pPr>
            <a:r>
              <a:rPr lang="id-ID" sz="1400" b="1" dirty="0" smtClean="0">
                <a:solidFill>
                  <a:schemeClr val="bg1"/>
                </a:solidFill>
              </a:rPr>
              <a:t>PERATURAN PERUNDANG-UNDANGAN - YURISPRUDENSI</a:t>
            </a:r>
          </a:p>
          <a:p>
            <a:pPr marL="514350" indent="-514350">
              <a:spcBef>
                <a:spcPts val="0"/>
              </a:spcBef>
              <a:buFont typeface="+mj-lt"/>
              <a:buAutoNum type="arabicPeriod"/>
            </a:pPr>
            <a:r>
              <a:rPr lang="id-ID" sz="1400" b="1" dirty="0" smtClean="0">
                <a:solidFill>
                  <a:schemeClr val="bg1"/>
                </a:solidFill>
              </a:rPr>
              <a:t>PRIVAT 			- 	PUBLIK</a:t>
            </a:r>
          </a:p>
          <a:p>
            <a:pPr marL="514350" indent="-514350">
              <a:spcBef>
                <a:spcPts val="0"/>
              </a:spcBef>
              <a:buFont typeface="+mj-lt"/>
              <a:buAutoNum type="arabicPeriod"/>
            </a:pPr>
            <a:r>
              <a:rPr lang="id-ID" sz="1400" b="1" dirty="0" smtClean="0">
                <a:solidFill>
                  <a:schemeClr val="bg1"/>
                </a:solidFill>
              </a:rPr>
              <a:t>PERJANJIAN		- 	UNDANG-UNDANG</a:t>
            </a:r>
          </a:p>
          <a:p>
            <a:pPr marL="514350" indent="-514350">
              <a:spcBef>
                <a:spcPts val="0"/>
              </a:spcBef>
              <a:buFont typeface="+mj-lt"/>
              <a:buAutoNum type="arabicPeriod"/>
            </a:pPr>
            <a:r>
              <a:rPr lang="id-ID" sz="1400" b="1" dirty="0" smtClean="0">
                <a:solidFill>
                  <a:schemeClr val="bg1"/>
                </a:solidFill>
              </a:rPr>
              <a:t>NEGARA 			-	PEMERINTAH</a:t>
            </a:r>
          </a:p>
          <a:p>
            <a:pPr marL="514350" indent="-514350">
              <a:spcBef>
                <a:spcPts val="0"/>
              </a:spcBef>
              <a:buFont typeface="+mj-lt"/>
              <a:buAutoNum type="arabicPeriod"/>
            </a:pPr>
            <a:r>
              <a:rPr lang="id-ID" sz="1400" b="1" dirty="0" smtClean="0">
                <a:solidFill>
                  <a:schemeClr val="bg1"/>
                </a:solidFill>
              </a:rPr>
              <a:t>LOKAL	- 	NASIONAL	-	INTERNASIONAL</a:t>
            </a:r>
          </a:p>
          <a:p>
            <a:pPr marL="514350" indent="-514350">
              <a:spcBef>
                <a:spcPts val="0"/>
              </a:spcBef>
              <a:buFont typeface="+mj-lt"/>
              <a:buAutoNum type="arabicPeriod"/>
            </a:pPr>
            <a:r>
              <a:rPr lang="id-ID" sz="1400" b="1" dirty="0" smtClean="0">
                <a:solidFill>
                  <a:schemeClr val="bg1"/>
                </a:solidFill>
              </a:rPr>
              <a:t>MASA LALU 	- MASA KINI	 (Ius Constitutum)-	MASA DEPAN (Ius Constituendum)</a:t>
            </a:r>
          </a:p>
          <a:p>
            <a:pPr marL="514350" indent="-514350">
              <a:spcBef>
                <a:spcPts val="0"/>
              </a:spcBef>
              <a:buFont typeface="+mj-lt"/>
              <a:buAutoNum type="arabicPeriod"/>
            </a:pPr>
            <a:r>
              <a:rPr lang="id-ID" sz="1400" b="1" dirty="0" smtClean="0">
                <a:solidFill>
                  <a:schemeClr val="bg1"/>
                </a:solidFill>
              </a:rPr>
              <a:t>PERANCANGAN/PENCIPTAAN–PEMBUATAN –PELAKSANAAN/PENEGAKAN-PENGEMBANGAN</a:t>
            </a:r>
          </a:p>
          <a:p>
            <a:pPr marL="514350" indent="-514350">
              <a:spcBef>
                <a:spcPts val="0"/>
              </a:spcBef>
              <a:buFont typeface="+mj-lt"/>
              <a:buAutoNum type="arabicPeriod"/>
            </a:pPr>
            <a:r>
              <a:rPr lang="id-ID" sz="1400" b="1" dirty="0" smtClean="0">
                <a:solidFill>
                  <a:schemeClr val="bg1"/>
                </a:solidFill>
              </a:rPr>
              <a:t>PLANNING-ORGANIZING-ACTUITING-CONTROLING-EVALUATING</a:t>
            </a:r>
          </a:p>
          <a:p>
            <a:pPr marL="514350" indent="-514350">
              <a:spcBef>
                <a:spcPts val="0"/>
              </a:spcBef>
              <a:buFont typeface="+mj-lt"/>
              <a:buAutoNum type="arabicPeriod"/>
            </a:pPr>
            <a:r>
              <a:rPr lang="id-ID" sz="1400" b="1" dirty="0" smtClean="0">
                <a:solidFill>
                  <a:schemeClr val="bg1"/>
                </a:solidFill>
              </a:rPr>
              <a:t>NIR AKSI (</a:t>
            </a:r>
            <a:r>
              <a:rPr lang="id-ID" sz="1400" b="1" i="1" dirty="0" smtClean="0">
                <a:solidFill>
                  <a:schemeClr val="bg1"/>
                </a:solidFill>
              </a:rPr>
              <a:t>do nothing strategy</a:t>
            </a:r>
            <a:r>
              <a:rPr lang="id-ID" sz="1400" b="1" dirty="0" smtClean="0">
                <a:solidFill>
                  <a:schemeClr val="bg1"/>
                </a:solidFill>
              </a:rPr>
              <a:t>) - RAGAM AKSI </a:t>
            </a:r>
            <a:r>
              <a:rPr lang="id-ID" sz="1400" b="1" i="1" dirty="0" smtClean="0">
                <a:solidFill>
                  <a:schemeClr val="bg1"/>
                </a:solidFill>
              </a:rPr>
              <a:t>(miscellaneous) - </a:t>
            </a:r>
            <a:r>
              <a:rPr lang="id-ID" sz="1400" b="1" dirty="0" smtClean="0">
                <a:solidFill>
                  <a:schemeClr val="bg1"/>
                </a:solidFill>
              </a:rPr>
              <a:t>PERATURAN PERUNDANG-UNDANGAN </a:t>
            </a:r>
            <a:r>
              <a:rPr lang="id-ID" sz="1400" b="1" i="1" dirty="0" smtClean="0">
                <a:solidFill>
                  <a:schemeClr val="bg1"/>
                </a:solidFill>
              </a:rPr>
              <a:t>(legislation) - </a:t>
            </a:r>
            <a:r>
              <a:rPr lang="id-ID" sz="1400" b="1" dirty="0" smtClean="0">
                <a:solidFill>
                  <a:schemeClr val="bg1"/>
                </a:solidFill>
              </a:rPr>
              <a:t>PERADILAN/DI LUAR PERADILAN </a:t>
            </a:r>
            <a:r>
              <a:rPr lang="id-ID" sz="1400" b="1" i="1" dirty="0" smtClean="0">
                <a:solidFill>
                  <a:schemeClr val="bg1"/>
                </a:solidFill>
              </a:rPr>
              <a:t>(litigation/non-litigation) - </a:t>
            </a:r>
            <a:r>
              <a:rPr lang="id-ID" sz="1400" b="1" dirty="0" smtClean="0">
                <a:solidFill>
                  <a:schemeClr val="bg1"/>
                </a:solidFill>
              </a:rPr>
              <a:t>PERATURAN MANDIRI </a:t>
            </a:r>
            <a:r>
              <a:rPr lang="id-ID" sz="1400" b="1" i="1" dirty="0" smtClean="0">
                <a:solidFill>
                  <a:schemeClr val="bg1"/>
                </a:solidFill>
              </a:rPr>
              <a:t>(voluntary self-regulation)</a:t>
            </a:r>
          </a:p>
          <a:p>
            <a:pPr marL="514350" indent="-514350">
              <a:spcBef>
                <a:spcPts val="0"/>
              </a:spcBef>
              <a:buFont typeface="+mj-lt"/>
              <a:buAutoNum type="arabicPeriod"/>
            </a:pPr>
            <a:r>
              <a:rPr lang="id-ID" sz="1400" b="1" dirty="0" smtClean="0">
                <a:solidFill>
                  <a:schemeClr val="bg1"/>
                </a:solidFill>
              </a:rPr>
              <a:t>KEBIJAKAN DASAR PENYELENGGARA NEGARA - ALAT-ALAT PERLENGKAPAN NEGARA – DI BIDANG HUKUM - YANG AKAN, SEDANG DAN TELAH BERLAKU -  BERSUMBER DARI NILAI-NILAI YANG BERLAKU DI MASYARAKAT - UNTUK MENCAPAI TUJUAN NEGARA YANG DICITA-CITAKAN</a:t>
            </a:r>
            <a:endParaRPr lang="id-ID" sz="1400" b="1" u="sng" dirty="0" smtClean="0">
              <a:solidFill>
                <a:schemeClr val="bg1"/>
              </a:solidFill>
            </a:endParaRPr>
          </a:p>
        </p:txBody>
      </p:sp>
    </p:spTree>
    <p:extLst>
      <p:ext uri="{BB962C8B-B14F-4D97-AF65-F5344CB8AC3E}">
        <p14:creationId xmlns:p14="http://schemas.microsoft.com/office/powerpoint/2010/main" val="261331398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28596" y="763162"/>
            <a:ext cx="8501122" cy="1503788"/>
          </a:xfrm>
          <a:solidFill>
            <a:srgbClr val="FFFF00"/>
          </a:solidFill>
          <a:ln>
            <a:solidFill>
              <a:schemeClr val="tx1"/>
            </a:solidFill>
          </a:ln>
        </p:spPr>
        <p:txBody>
          <a:bodyPr>
            <a:normAutofit/>
          </a:bodyPr>
          <a:lstStyle/>
          <a:p>
            <a:pPr marL="0" indent="0">
              <a:spcBef>
                <a:spcPts val="300"/>
              </a:spcBef>
              <a:buNone/>
            </a:pPr>
            <a:r>
              <a:rPr lang="id-ID" sz="3600" b="1" dirty="0" smtClean="0">
                <a:solidFill>
                  <a:srgbClr val="FF0000"/>
                </a:solidFill>
                <a:effectLst>
                  <a:outerShdw blurRad="38100" dist="38100" dir="2700000" algn="tl">
                    <a:srgbClr val="000000">
                      <a:alpha val="43137"/>
                    </a:srgbClr>
                  </a:outerShdw>
                </a:effectLst>
              </a:rPr>
              <a:t>G.HUBUNGAN POLITIK HUKUM DENGAN SISTEM HUKUM</a:t>
            </a:r>
          </a:p>
        </p:txBody>
      </p:sp>
    </p:spTree>
    <p:extLst>
      <p:ext uri="{BB962C8B-B14F-4D97-AF65-F5344CB8AC3E}">
        <p14:creationId xmlns:p14="http://schemas.microsoft.com/office/powerpoint/2010/main" val="1044214245"/>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394472"/>
          </a:xfrm>
        </p:spPr>
        <p:txBody>
          <a:bodyPr/>
          <a:lstStyle/>
          <a:p>
            <a:r>
              <a:rPr lang="en-US" dirty="0" err="1" smtClean="0"/>
              <a:t>Politik</a:t>
            </a:r>
            <a:r>
              <a:rPr lang="en-US" dirty="0" smtClean="0"/>
              <a:t> </a:t>
            </a:r>
            <a:r>
              <a:rPr lang="en-US" dirty="0" err="1" smtClean="0"/>
              <a:t>Hukum</a:t>
            </a:r>
            <a:r>
              <a:rPr lang="en-US" dirty="0" smtClean="0"/>
              <a:t> </a:t>
            </a:r>
            <a:r>
              <a:rPr lang="en-US" dirty="0" err="1" smtClean="0"/>
              <a:t>menciptakan</a:t>
            </a:r>
            <a:r>
              <a:rPr lang="en-US" dirty="0" smtClean="0"/>
              <a:t> </a:t>
            </a:r>
            <a:r>
              <a:rPr lang="en-US" dirty="0" err="1" smtClean="0"/>
              <a:t>sistem</a:t>
            </a:r>
            <a:r>
              <a:rPr lang="en-US" dirty="0" smtClean="0"/>
              <a:t> </a:t>
            </a:r>
            <a:r>
              <a:rPr lang="en-US" dirty="0" err="1" smtClean="0"/>
              <a:t>hukum</a:t>
            </a:r>
            <a:r>
              <a:rPr lang="en-US" dirty="0" smtClean="0"/>
              <a:t> </a:t>
            </a:r>
            <a:r>
              <a:rPr lang="en-US" dirty="0" err="1" smtClean="0"/>
              <a:t>nasional</a:t>
            </a:r>
            <a:r>
              <a:rPr lang="en-US" dirty="0" smtClean="0"/>
              <a:t> yang </a:t>
            </a:r>
            <a:r>
              <a:rPr lang="en-US" dirty="0" err="1" smtClean="0"/>
              <a:t>dikehendaki</a:t>
            </a:r>
            <a:r>
              <a:rPr lang="id-ID" dirty="0" smtClean="0"/>
              <a:t>.</a:t>
            </a:r>
          </a:p>
          <a:p>
            <a:r>
              <a:rPr lang="id-ID" dirty="0" smtClean="0"/>
              <a:t>P</a:t>
            </a:r>
            <a:r>
              <a:rPr lang="en-US" dirty="0" err="1" smtClean="0"/>
              <a:t>olitik</a:t>
            </a:r>
            <a:r>
              <a:rPr lang="en-US" dirty="0" smtClean="0"/>
              <a:t> </a:t>
            </a:r>
            <a:r>
              <a:rPr lang="en-US" dirty="0" err="1" smtClean="0"/>
              <a:t>hukum</a:t>
            </a:r>
            <a:r>
              <a:rPr lang="en-US" dirty="0" smtClean="0"/>
              <a:t> </a:t>
            </a:r>
            <a:r>
              <a:rPr lang="en-US" dirty="0" err="1" smtClean="0"/>
              <a:t>tidak</a:t>
            </a:r>
            <a:r>
              <a:rPr lang="en-US" dirty="0" smtClean="0"/>
              <a:t> </a:t>
            </a:r>
            <a:r>
              <a:rPr lang="en-US" dirty="0" err="1" smtClean="0"/>
              <a:t>terlepas</a:t>
            </a:r>
            <a:r>
              <a:rPr lang="en-US" dirty="0" smtClean="0"/>
              <a:t> </a:t>
            </a:r>
            <a:r>
              <a:rPr lang="en-US" dirty="0" err="1" smtClean="0"/>
              <a:t>dari</a:t>
            </a:r>
            <a:r>
              <a:rPr lang="en-US" dirty="0" smtClean="0"/>
              <a:t> </a:t>
            </a:r>
            <a:r>
              <a:rPr lang="en-US" dirty="0" err="1" smtClean="0"/>
              <a:t>realita</a:t>
            </a:r>
            <a:r>
              <a:rPr lang="en-US" dirty="0" smtClean="0"/>
              <a:t> </a:t>
            </a:r>
            <a:r>
              <a:rPr lang="en-US" dirty="0" err="1" smtClean="0"/>
              <a:t>sosial</a:t>
            </a:r>
            <a:r>
              <a:rPr lang="en-US" dirty="0" smtClean="0"/>
              <a:t> </a:t>
            </a:r>
            <a:r>
              <a:rPr lang="en-US" dirty="0" err="1" smtClean="0"/>
              <a:t>dan</a:t>
            </a:r>
            <a:r>
              <a:rPr lang="en-US" dirty="0" smtClean="0"/>
              <a:t> </a:t>
            </a:r>
            <a:r>
              <a:rPr lang="en-US" dirty="0" err="1" smtClean="0"/>
              <a:t>tradisional</a:t>
            </a:r>
            <a:endParaRPr lang="id-ID" dirty="0" smtClean="0"/>
          </a:p>
          <a:p>
            <a:r>
              <a:rPr lang="id-ID" dirty="0" smtClean="0"/>
              <a:t>P</a:t>
            </a:r>
            <a:r>
              <a:rPr lang="en-US" dirty="0" err="1" smtClean="0"/>
              <a:t>olitik</a:t>
            </a:r>
            <a:r>
              <a:rPr lang="en-US" dirty="0" smtClean="0"/>
              <a:t> </a:t>
            </a:r>
            <a:r>
              <a:rPr lang="en-US" dirty="0" err="1" smtClean="0"/>
              <a:t>hukum</a:t>
            </a:r>
            <a:r>
              <a:rPr lang="en-US" dirty="0" smtClean="0"/>
              <a:t> Indonesia </a:t>
            </a:r>
            <a:r>
              <a:rPr lang="en-US" dirty="0" err="1" smtClean="0"/>
              <a:t>tidak</a:t>
            </a:r>
            <a:r>
              <a:rPr lang="en-US" dirty="0" smtClean="0"/>
              <a:t> </a:t>
            </a:r>
            <a:r>
              <a:rPr lang="en-US" dirty="0" err="1" smtClean="0"/>
              <a:t>terlepas</a:t>
            </a:r>
            <a:r>
              <a:rPr lang="en-US" dirty="0" smtClean="0"/>
              <a:t> </a:t>
            </a:r>
            <a:r>
              <a:rPr lang="en-US" dirty="0" err="1" smtClean="0"/>
              <a:t>dari</a:t>
            </a:r>
            <a:r>
              <a:rPr lang="en-US" dirty="0" smtClean="0"/>
              <a:t> </a:t>
            </a:r>
            <a:r>
              <a:rPr lang="en-US" dirty="0" err="1" smtClean="0"/>
              <a:t>realita</a:t>
            </a:r>
            <a:r>
              <a:rPr lang="en-US" dirty="0" smtClean="0"/>
              <a:t> </a:t>
            </a:r>
            <a:r>
              <a:rPr lang="en-US" dirty="0" err="1" smtClean="0"/>
              <a:t>dan</a:t>
            </a:r>
            <a:r>
              <a:rPr lang="en-US" dirty="0" smtClean="0"/>
              <a:t> </a:t>
            </a:r>
            <a:r>
              <a:rPr lang="en-US" dirty="0" err="1" smtClean="0"/>
              <a:t>politik</a:t>
            </a:r>
            <a:r>
              <a:rPr lang="en-US" dirty="0" smtClean="0"/>
              <a:t> </a:t>
            </a:r>
            <a:r>
              <a:rPr lang="en-US" dirty="0" err="1" smtClean="0"/>
              <a:t>hukum</a:t>
            </a:r>
            <a:r>
              <a:rPr lang="en-US" dirty="0" smtClean="0"/>
              <a:t> </a:t>
            </a:r>
            <a:r>
              <a:rPr lang="en-US" dirty="0" err="1" smtClean="0"/>
              <a:t>internasional</a:t>
            </a:r>
            <a:r>
              <a:rPr lang="en-US" dirty="0" smtClean="0"/>
              <a:t>.</a:t>
            </a:r>
          </a:p>
          <a:p>
            <a:endParaRPr lang="en-US" dirty="0"/>
          </a:p>
        </p:txBody>
      </p:sp>
    </p:spTree>
    <p:extLst>
      <p:ext uri="{BB962C8B-B14F-4D97-AF65-F5344CB8AC3E}">
        <p14:creationId xmlns:p14="http://schemas.microsoft.com/office/powerpoint/2010/main" val="386548711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7158" y="160718"/>
            <a:ext cx="8572560" cy="4385816"/>
          </a:xfrm>
          <a:prstGeom prst="rect">
            <a:avLst/>
          </a:prstGeom>
        </p:spPr>
        <p:txBody>
          <a:bodyPr wrap="square">
            <a:spAutoFit/>
          </a:bodyPr>
          <a:lstStyle/>
          <a:p>
            <a:pPr lvl="0"/>
            <a:r>
              <a:rPr lang="id-ID" b="1" dirty="0" smtClean="0">
                <a:solidFill>
                  <a:srgbClr val="C00000"/>
                </a:solidFill>
              </a:rPr>
              <a:t>Sistem Hukum</a:t>
            </a:r>
            <a:endParaRPr lang="id-ID" dirty="0" smtClean="0">
              <a:solidFill>
                <a:srgbClr val="C00000"/>
              </a:solidFill>
            </a:endParaRPr>
          </a:p>
          <a:p>
            <a:pPr lvl="0">
              <a:spcBef>
                <a:spcPts val="600"/>
              </a:spcBef>
              <a:spcAft>
                <a:spcPts val="600"/>
              </a:spcAft>
              <a:buFont typeface="Wingdings" pitchFamily="2" charset="2"/>
              <a:buChar char="q"/>
            </a:pPr>
            <a:r>
              <a:rPr lang="id-ID" dirty="0" smtClean="0"/>
              <a:t>Istilah sistem hukum pada umumnya hanya ditujukan pada komponen yang disebut oleh Mochtar Kusumaatmadja dan Schuit yaitu : asas-asas dan kidah-kaidah hukum; kelembagaan hukum; dan proses dan perwujudan hukum.</a:t>
            </a:r>
          </a:p>
          <a:p>
            <a:pPr>
              <a:spcBef>
                <a:spcPts val="600"/>
              </a:spcBef>
              <a:spcAft>
                <a:spcPts val="600"/>
              </a:spcAft>
              <a:buFont typeface="Wingdings" pitchFamily="2" charset="2"/>
              <a:buChar char="q"/>
            </a:pPr>
            <a:r>
              <a:rPr lang="id-ID" dirty="0" smtClean="0"/>
              <a:t>Dalam pengertian yang lebih sempit, yang dimaksud sistem hukum adalah keseluruhan asas-asas hukum, aturan-aturan hukum tertulis dan tidak tertulis, pranata-pranata hukum serta putusan-putusan hukum yang tersusun dan saling berkaitan sehingga mewujudkan satu kesatuan yang relatif utuh.</a:t>
            </a:r>
          </a:p>
          <a:p>
            <a:pPr>
              <a:spcBef>
                <a:spcPts val="600"/>
              </a:spcBef>
              <a:spcAft>
                <a:spcPts val="600"/>
              </a:spcAft>
              <a:buFont typeface="Wingdings" pitchFamily="2" charset="2"/>
              <a:buChar char="q"/>
            </a:pPr>
            <a:r>
              <a:rPr lang="id-ID" dirty="0" smtClean="0"/>
              <a:t>Walaupun mewujudkan keutuhan, namun sistem hukum itu selalu merupakan sistem terbuka yang mampu dan selalu berubah dan berkembang.</a:t>
            </a:r>
          </a:p>
          <a:p>
            <a:pPr>
              <a:spcBef>
                <a:spcPts val="600"/>
              </a:spcBef>
              <a:spcAft>
                <a:spcPts val="600"/>
              </a:spcAft>
              <a:buFont typeface="Wingdings" pitchFamily="2" charset="2"/>
              <a:buChar char="q"/>
            </a:pPr>
            <a:r>
              <a:rPr lang="id-ID" dirty="0" smtClean="0"/>
              <a:t>Sistem hukum dapat diubah atau dikembangkan.</a:t>
            </a:r>
          </a:p>
          <a:p>
            <a:pPr>
              <a:spcBef>
                <a:spcPts val="600"/>
              </a:spcBef>
              <a:spcAft>
                <a:spcPts val="600"/>
              </a:spcAft>
              <a:buFont typeface="Wingdings" pitchFamily="2" charset="2"/>
              <a:buChar char="q"/>
            </a:pPr>
            <a:r>
              <a:rPr lang="id-ID" dirty="0" smtClean="0"/>
              <a:t>Sistem hukum dalam arti sempit disebut Tata Hukum yg merupakan produk interaksi kesadaran hukum dan proses politik.</a:t>
            </a:r>
          </a:p>
        </p:txBody>
      </p:sp>
    </p:spTree>
    <p:extLst>
      <p:ext uri="{BB962C8B-B14F-4D97-AF65-F5344CB8AC3E}">
        <p14:creationId xmlns:p14="http://schemas.microsoft.com/office/powerpoint/2010/main" val="2719614491"/>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1809750"/>
            <a:ext cx="990600" cy="1371600"/>
          </a:xfrm>
          <a:ln>
            <a:noFill/>
          </a:ln>
          <a:effectLst/>
          <a:scene3d>
            <a:camera prst="orthographicFront">
              <a:rot lat="0" lon="0" rev="0"/>
            </a:camera>
            <a:lightRig rig="chilly" dir="t">
              <a:rot lat="0" lon="0" rev="18480000"/>
            </a:lightRig>
          </a:scene3d>
          <a:sp3d prstMaterial="clear">
            <a:bevelT h="63500"/>
          </a:sp3d>
        </p:spPr>
        <p:txBody>
          <a:bodyPr rtlCol="0">
            <a:noAutofit/>
          </a:bodyPr>
          <a:lstStyle/>
          <a:p>
            <a:pPr eaLnBrk="1" fontAlgn="auto" hangingPunct="1">
              <a:spcAft>
                <a:spcPts val="0"/>
              </a:spcAft>
              <a:tabLst>
                <a:tab pos="5997575" algn="l"/>
              </a:tabLst>
              <a:defRPr/>
            </a:pPr>
            <a:r>
              <a:rPr lang="id-ID" sz="1600" b="1" dirty="0" smtClean="0">
                <a:ln w="1905"/>
                <a:solidFill>
                  <a:srgbClr val="FF0000"/>
                </a:solidFill>
                <a:effectLst>
                  <a:outerShdw blurRad="38100" dist="38100" dir="2700000" algn="tl">
                    <a:srgbClr val="000000">
                      <a:alpha val="43137"/>
                    </a:srgbClr>
                  </a:outerShdw>
                </a:effectLst>
              </a:rPr>
              <a:t>POLITIK HUKUM </a:t>
            </a:r>
            <a:endParaRPr lang="en-US" sz="1400" b="1" dirty="0">
              <a:ln w="1905"/>
              <a:solidFill>
                <a:srgbClr val="FF0000"/>
              </a:solidFill>
            </a:endParaRPr>
          </a:p>
        </p:txBody>
      </p:sp>
      <p:sp>
        <p:nvSpPr>
          <p:cNvPr id="4" name="Right Arrow 3"/>
          <p:cNvSpPr/>
          <p:nvPr/>
        </p:nvSpPr>
        <p:spPr>
          <a:xfrm>
            <a:off x="1066800" y="2114550"/>
            <a:ext cx="381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itle 1"/>
          <p:cNvSpPr txBox="1">
            <a:spLocks/>
          </p:cNvSpPr>
          <p:nvPr/>
        </p:nvSpPr>
        <p:spPr>
          <a:xfrm>
            <a:off x="1447800" y="1581150"/>
            <a:ext cx="1524000" cy="1905000"/>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lang="id-ID" sz="1600" b="1" dirty="0" smtClean="0">
                <a:ln w="1905"/>
                <a:latin typeface="+mj-lt"/>
                <a:ea typeface="+mj-ea"/>
                <a:cs typeface="+mj-cs"/>
              </a:rPr>
              <a:t>Untuk mencapai tujuannya perlu “alat” atau ”perlengkapan”</a:t>
            </a:r>
            <a:endParaRPr kumimoji="0" lang="en-US" sz="1600" b="1" i="0" u="none" strike="noStrike" kern="1200" cap="none" spc="0" normalizeH="0" baseline="0" noProof="0" dirty="0">
              <a:ln w="1905"/>
              <a:solidFill>
                <a:schemeClr val="tx1"/>
              </a:solidFill>
              <a:effectLst/>
              <a:uLnTx/>
              <a:uFillTx/>
              <a:latin typeface="+mj-lt"/>
              <a:ea typeface="+mj-ea"/>
              <a:cs typeface="+mj-cs"/>
            </a:endParaRPr>
          </a:p>
        </p:txBody>
      </p:sp>
      <p:sp>
        <p:nvSpPr>
          <p:cNvPr id="6" name="Right Arrow 5"/>
          <p:cNvSpPr/>
          <p:nvPr/>
        </p:nvSpPr>
        <p:spPr>
          <a:xfrm>
            <a:off x="2971800" y="2038350"/>
            <a:ext cx="381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itle 1"/>
          <p:cNvSpPr txBox="1">
            <a:spLocks/>
          </p:cNvSpPr>
          <p:nvPr/>
        </p:nvSpPr>
        <p:spPr>
          <a:xfrm>
            <a:off x="3352800" y="1581150"/>
            <a:ext cx="990600" cy="1905000"/>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kumimoji="0" lang="id-ID" sz="1600" b="1" i="0" u="none" strike="noStrike" kern="1200" cap="none" spc="0" normalizeH="0" baseline="0" noProof="0" dirty="0" smtClean="0">
                <a:ln w="1905"/>
                <a:solidFill>
                  <a:schemeClr val="tx1"/>
                </a:solidFill>
                <a:effectLst/>
                <a:uLnTx/>
                <a:uFillTx/>
                <a:latin typeface="+mj-lt"/>
                <a:ea typeface="+mj-ea"/>
                <a:cs typeface="+mj-cs"/>
              </a:rPr>
              <a:t>Konsep, Teori dan/atau asas</a:t>
            </a:r>
            <a:endParaRPr kumimoji="0" lang="en-US" sz="1600" b="1" i="0" u="none" strike="noStrike" kern="1200" cap="none" spc="0" normalizeH="0" baseline="0" noProof="0" dirty="0">
              <a:ln w="1905"/>
              <a:solidFill>
                <a:schemeClr val="tx1"/>
              </a:solidFill>
              <a:effectLst/>
              <a:uLnTx/>
              <a:uFillTx/>
              <a:latin typeface="+mj-lt"/>
              <a:ea typeface="+mj-ea"/>
              <a:cs typeface="+mj-cs"/>
            </a:endParaRPr>
          </a:p>
        </p:txBody>
      </p:sp>
      <p:sp>
        <p:nvSpPr>
          <p:cNvPr id="8" name="AutoShape 4"/>
          <p:cNvSpPr>
            <a:spLocks/>
          </p:cNvSpPr>
          <p:nvPr/>
        </p:nvSpPr>
        <p:spPr bwMode="auto">
          <a:xfrm>
            <a:off x="4343400" y="666750"/>
            <a:ext cx="381000" cy="3657600"/>
          </a:xfrm>
          <a:prstGeom prst="leftBrace">
            <a:avLst>
              <a:gd name="adj1" fmla="val 158278"/>
              <a:gd name="adj2" fmla="val 50000"/>
            </a:avLst>
          </a:prstGeom>
          <a:noFill/>
          <a:ln w="63500">
            <a:solidFill>
              <a:schemeClr val="tx1"/>
            </a:solidFill>
            <a:round/>
            <a:headEnd/>
            <a:tailEnd/>
          </a:ln>
        </p:spPr>
        <p:txBody>
          <a:bodyPr wrap="none" anchor="ctr"/>
          <a:lstStyle/>
          <a:p>
            <a:endParaRPr lang="id-ID"/>
          </a:p>
        </p:txBody>
      </p:sp>
      <p:sp>
        <p:nvSpPr>
          <p:cNvPr id="10" name="Title 1"/>
          <p:cNvSpPr txBox="1">
            <a:spLocks/>
          </p:cNvSpPr>
          <p:nvPr/>
        </p:nvSpPr>
        <p:spPr>
          <a:xfrm>
            <a:off x="4724400" y="819150"/>
            <a:ext cx="838200" cy="914400"/>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kumimoji="0" lang="id-ID" sz="1400" b="1" i="0" u="none" strike="noStrike" kern="1200" cap="none" spc="0" normalizeH="0" baseline="0" noProof="0" dirty="0" smtClean="0">
                <a:ln w="1905"/>
                <a:solidFill>
                  <a:schemeClr val="tx1"/>
                </a:solidFill>
                <a:effectLst/>
                <a:uLnTx/>
                <a:uFillTx/>
                <a:latin typeface="+mj-lt"/>
                <a:ea typeface="+mj-ea"/>
                <a:cs typeface="+mj-cs"/>
              </a:rPr>
              <a:t>Arti Sempit</a:t>
            </a:r>
            <a:endParaRPr kumimoji="0" lang="en-US" sz="1400" b="1" i="0" u="none" strike="noStrike" kern="1200" cap="none" spc="0" normalizeH="0" baseline="0" noProof="0" dirty="0">
              <a:ln w="1905"/>
              <a:solidFill>
                <a:schemeClr val="tx1"/>
              </a:solidFill>
              <a:effectLst/>
              <a:uLnTx/>
              <a:uFillTx/>
              <a:latin typeface="+mj-lt"/>
              <a:ea typeface="+mj-ea"/>
              <a:cs typeface="+mj-cs"/>
            </a:endParaRPr>
          </a:p>
        </p:txBody>
      </p:sp>
      <p:sp>
        <p:nvSpPr>
          <p:cNvPr id="11" name="Title 1"/>
          <p:cNvSpPr txBox="1">
            <a:spLocks/>
          </p:cNvSpPr>
          <p:nvPr/>
        </p:nvSpPr>
        <p:spPr>
          <a:xfrm>
            <a:off x="4724400" y="3409950"/>
            <a:ext cx="838200" cy="781050"/>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kumimoji="0" lang="id-ID" sz="1600" b="1" i="0" u="none" strike="noStrike" kern="1200" cap="none" spc="0" normalizeH="0" baseline="0" noProof="0" dirty="0" smtClean="0">
                <a:ln w="1905"/>
                <a:solidFill>
                  <a:schemeClr val="tx1"/>
                </a:solidFill>
                <a:effectLst/>
                <a:uLnTx/>
                <a:uFillTx/>
                <a:latin typeface="+mj-lt"/>
                <a:ea typeface="+mj-ea"/>
                <a:cs typeface="+mj-cs"/>
              </a:rPr>
              <a:t>Arti   Luas</a:t>
            </a:r>
            <a:endParaRPr kumimoji="0" lang="en-US" sz="1600" b="1" i="0" u="none" strike="noStrike" kern="1200" cap="none" spc="0" normalizeH="0" baseline="0" noProof="0" dirty="0">
              <a:ln w="1905"/>
              <a:solidFill>
                <a:schemeClr val="tx1"/>
              </a:solidFill>
              <a:effectLst/>
              <a:uLnTx/>
              <a:uFillTx/>
              <a:latin typeface="+mj-lt"/>
              <a:ea typeface="+mj-ea"/>
              <a:cs typeface="+mj-cs"/>
            </a:endParaRPr>
          </a:p>
        </p:txBody>
      </p:sp>
      <p:sp>
        <p:nvSpPr>
          <p:cNvPr id="12" name="Right Arrow 11"/>
          <p:cNvSpPr/>
          <p:nvPr/>
        </p:nvSpPr>
        <p:spPr>
          <a:xfrm>
            <a:off x="5562600" y="742950"/>
            <a:ext cx="381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Arrow 12"/>
          <p:cNvSpPr/>
          <p:nvPr/>
        </p:nvSpPr>
        <p:spPr>
          <a:xfrm>
            <a:off x="5562600" y="3333750"/>
            <a:ext cx="381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itle 1"/>
          <p:cNvSpPr txBox="1">
            <a:spLocks/>
          </p:cNvSpPr>
          <p:nvPr/>
        </p:nvSpPr>
        <p:spPr>
          <a:xfrm>
            <a:off x="5943600" y="514350"/>
            <a:ext cx="1066800" cy="1447800"/>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algn="ctr" fontAlgn="auto">
              <a:spcAft>
                <a:spcPts val="0"/>
              </a:spcAft>
              <a:tabLst>
                <a:tab pos="5997575" algn="l"/>
              </a:tabLst>
              <a:defRPr/>
            </a:pPr>
            <a:r>
              <a:rPr kumimoji="0" lang="id-ID" sz="1600" b="1" i="0" u="none" strike="noStrike" kern="1200" cap="none" spc="0" normalizeH="0" baseline="0" noProof="0" dirty="0" smtClean="0">
                <a:ln w="1905"/>
                <a:solidFill>
                  <a:schemeClr val="tx1"/>
                </a:solidFill>
                <a:effectLst/>
                <a:uLnTx/>
                <a:uFillTx/>
                <a:latin typeface="+mj-lt"/>
                <a:ea typeface="+mj-ea"/>
                <a:cs typeface="+mj-cs"/>
              </a:rPr>
              <a:t>Perat Per Undang-undang </a:t>
            </a:r>
            <a:r>
              <a:rPr lang="id-ID" sz="1600" b="1" dirty="0" smtClean="0">
                <a:ln w="1905"/>
              </a:rPr>
              <a:t>(legal policy)</a:t>
            </a:r>
            <a:endParaRPr lang="en-US" sz="1600" b="1" dirty="0" smtClean="0">
              <a:ln w="1905"/>
            </a:endParaRPr>
          </a:p>
        </p:txBody>
      </p:sp>
      <p:sp>
        <p:nvSpPr>
          <p:cNvPr id="15" name="Title 1"/>
          <p:cNvSpPr txBox="1">
            <a:spLocks/>
          </p:cNvSpPr>
          <p:nvPr/>
        </p:nvSpPr>
        <p:spPr>
          <a:xfrm>
            <a:off x="5943600" y="3181350"/>
            <a:ext cx="1066800" cy="1219200"/>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kumimoji="0" lang="id-ID" sz="1600" b="1" i="0" u="none" strike="noStrike" kern="1200" cap="none" spc="0" normalizeH="0" baseline="0" noProof="0" dirty="0" smtClean="0">
                <a:ln w="1905"/>
                <a:solidFill>
                  <a:schemeClr val="tx1"/>
                </a:solidFill>
                <a:effectLst/>
                <a:uLnTx/>
                <a:uFillTx/>
                <a:latin typeface="+mj-lt"/>
                <a:ea typeface="+mj-ea"/>
                <a:cs typeface="+mj-cs"/>
              </a:rPr>
              <a:t>Undang-undang &amp;</a:t>
            </a:r>
          </a:p>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kumimoji="0" lang="id-ID" sz="1600" b="1" i="0" u="none" strike="noStrike" kern="1200" cap="none" spc="0" normalizeH="0" baseline="0" noProof="0" dirty="0" smtClean="0">
                <a:ln w="1905"/>
                <a:solidFill>
                  <a:schemeClr val="tx1"/>
                </a:solidFill>
                <a:effectLst/>
                <a:uLnTx/>
                <a:uFillTx/>
                <a:latin typeface="+mj-lt"/>
                <a:ea typeface="+mj-ea"/>
                <a:cs typeface="+mj-cs"/>
              </a:rPr>
              <a:t>Kebijakan (sistem hukum)</a:t>
            </a:r>
            <a:endParaRPr kumimoji="0" lang="en-US" sz="1600" b="1" i="0" u="none" strike="noStrike" kern="1200" cap="none" spc="0" normalizeH="0" baseline="0" noProof="0" dirty="0">
              <a:ln w="1905"/>
              <a:solidFill>
                <a:schemeClr val="tx1"/>
              </a:solidFill>
              <a:effectLst/>
              <a:uLnTx/>
              <a:uFillTx/>
              <a:latin typeface="+mj-lt"/>
              <a:ea typeface="+mj-ea"/>
              <a:cs typeface="+mj-cs"/>
            </a:endParaRPr>
          </a:p>
        </p:txBody>
      </p:sp>
      <p:sp>
        <p:nvSpPr>
          <p:cNvPr id="16" name="AutoShape 4"/>
          <p:cNvSpPr>
            <a:spLocks/>
          </p:cNvSpPr>
          <p:nvPr/>
        </p:nvSpPr>
        <p:spPr bwMode="auto">
          <a:xfrm rot="10800000">
            <a:off x="7010401" y="438150"/>
            <a:ext cx="381000" cy="4038600"/>
          </a:xfrm>
          <a:prstGeom prst="leftBrace">
            <a:avLst>
              <a:gd name="adj1" fmla="val 158250"/>
              <a:gd name="adj2" fmla="val 50000"/>
            </a:avLst>
          </a:prstGeom>
          <a:noFill/>
          <a:ln w="63500">
            <a:solidFill>
              <a:schemeClr val="tx1"/>
            </a:solidFill>
            <a:round/>
            <a:headEnd/>
            <a:tailEnd/>
          </a:ln>
        </p:spPr>
        <p:txBody>
          <a:bodyPr wrap="none" anchor="ctr"/>
          <a:lstStyle/>
          <a:p>
            <a:endParaRPr lang="id-ID"/>
          </a:p>
        </p:txBody>
      </p:sp>
      <p:sp>
        <p:nvSpPr>
          <p:cNvPr id="17" name="Title 1"/>
          <p:cNvSpPr txBox="1">
            <a:spLocks/>
          </p:cNvSpPr>
          <p:nvPr/>
        </p:nvSpPr>
        <p:spPr>
          <a:xfrm>
            <a:off x="7467600" y="1733550"/>
            <a:ext cx="1447800" cy="1371600"/>
          </a:xfrm>
          <a:prstGeom prst="rect">
            <a:avLst/>
          </a:prstGeom>
          <a:solidFill>
            <a:schemeClr val="accent2"/>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lang="id-ID" b="1" dirty="0" smtClean="0">
                <a:ln w="1905"/>
                <a:solidFill>
                  <a:srgbClr val="FF0000"/>
                </a:solidFill>
                <a:effectLst>
                  <a:outerShdw blurRad="38100" dist="38100" dir="2700000" algn="tl">
                    <a:srgbClr val="000000">
                      <a:alpha val="43137"/>
                    </a:srgbClr>
                  </a:outerShdw>
                </a:effectLst>
                <a:latin typeface="+mj-lt"/>
                <a:ea typeface="+mj-ea"/>
                <a:cs typeface="+mj-cs"/>
              </a:rPr>
              <a:t>BIDANG ILMU HUKUM</a:t>
            </a:r>
            <a:endParaRPr kumimoji="0" lang="en-US" sz="1600" b="1" i="0" u="none" strike="noStrike" kern="1200" cap="none" spc="0" normalizeH="0" baseline="0" noProof="0" dirty="0">
              <a:ln w="1905"/>
              <a:solidFill>
                <a:srgbClr val="FF0000"/>
              </a:solidFill>
              <a:effectLst/>
              <a:uLnTx/>
              <a:uFillTx/>
              <a:latin typeface="+mj-lt"/>
              <a:ea typeface="+mj-ea"/>
              <a:cs typeface="+mj-c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ppt_x</p:attrName>
                                        </p:attrNameLst>
                                      </p:cBhvr>
                                      <p:tavLst>
                                        <p:tav tm="0">
                                          <p:val>
                                            <p:strVal val="#ppt_x-.2"/>
                                          </p:val>
                                        </p:tav>
                                        <p:tav tm="100000">
                                          <p:val>
                                            <p:strVal val="#ppt_x"/>
                                          </p:val>
                                        </p:tav>
                                      </p:tavLst>
                                    </p:anim>
                                    <p:anim calcmode="lin" valueType="num">
                                      <p:cBhvr>
                                        <p:cTn id="5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ppt_x</p:attrName>
                                        </p:attrNameLst>
                                      </p:cBhvr>
                                      <p:tavLst>
                                        <p:tav tm="0">
                                          <p:val>
                                            <p:strVal val="#ppt_x-.2"/>
                                          </p:val>
                                        </p:tav>
                                        <p:tav tm="100000">
                                          <p:val>
                                            <p:strVal val="#ppt_x"/>
                                          </p:val>
                                        </p:tav>
                                      </p:tavLst>
                                    </p:anim>
                                    <p:anim calcmode="lin" valueType="num">
                                      <p:cBhvr>
                                        <p:cTn id="6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dissolv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ppt_x</p:attrName>
                                        </p:attrNameLst>
                                      </p:cBhvr>
                                      <p:tavLst>
                                        <p:tav tm="0">
                                          <p:val>
                                            <p:strVal val="#ppt_x-.2"/>
                                          </p:val>
                                        </p:tav>
                                        <p:tav tm="100000">
                                          <p:val>
                                            <p:strVal val="#ppt_x"/>
                                          </p:val>
                                        </p:tav>
                                      </p:tavLst>
                                    </p:anim>
                                    <p:anim calcmode="lin" valueType="num">
                                      <p:cBhvr>
                                        <p:cTn id="8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1600" y="117871"/>
            <a:ext cx="6553200" cy="244079"/>
          </a:xfrm>
          <a:prstGeom prst="rect">
            <a:avLst/>
          </a:prstGeom>
          <a:ln>
            <a:solidFill>
              <a:schemeClr val="tx1"/>
            </a:solidFill>
          </a:ln>
        </p:spPr>
        <p:txBody>
          <a:bodyPr vert="horz" lIns="91440" tIns="45720" rIns="91440" bIns="45720" rtlCol="0" anchor="ctr">
            <a:noAutofit/>
          </a:bodyPr>
          <a:lstStyle/>
          <a:p>
            <a:pPr lvl="0" algn="ctr">
              <a:spcBef>
                <a:spcPct val="0"/>
              </a:spcBef>
            </a:pPr>
            <a:r>
              <a:rPr lang="id-ID" sz="1600" b="1" dirty="0" smtClean="0"/>
              <a:t>Lawrence M. Friedman</a:t>
            </a:r>
            <a:endParaRPr kumimoji="0" lang="en-US" sz="2000" b="1" i="0" u="none" strike="noStrike" kern="1200" cap="none" spc="0" normalizeH="0" baseline="0" noProof="0" dirty="0">
              <a:ln>
                <a:noFill/>
              </a:ln>
              <a:effectLst/>
              <a:uLnTx/>
              <a:uFillTx/>
              <a:latin typeface="+mj-lt"/>
              <a:ea typeface="+mj-ea"/>
              <a:cs typeface="+mj-cs"/>
            </a:endParaRPr>
          </a:p>
        </p:txBody>
      </p:sp>
      <p:sp>
        <p:nvSpPr>
          <p:cNvPr id="7" name="Title 1"/>
          <p:cNvSpPr txBox="1">
            <a:spLocks/>
          </p:cNvSpPr>
          <p:nvPr/>
        </p:nvSpPr>
        <p:spPr>
          <a:xfrm>
            <a:off x="2357422" y="642925"/>
            <a:ext cx="4457704" cy="750099"/>
          </a:xfrm>
          <a:prstGeom prst="rect">
            <a:avLst/>
          </a:prstGeom>
          <a:ln>
            <a:solidFill>
              <a:schemeClr val="accent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smtClean="0">
                <a:ln>
                  <a:noFill/>
                </a:ln>
                <a:solidFill>
                  <a:schemeClr val="tx1"/>
                </a:solidFill>
                <a:effectLst/>
                <a:uLnTx/>
                <a:uFillTx/>
                <a:latin typeface="+mj-lt"/>
                <a:ea typeface="+mj-ea"/>
                <a:cs typeface="+mj-cs"/>
              </a:rPr>
              <a:t>POLITIK HUKUM</a:t>
            </a:r>
            <a:endParaRPr kumimoji="0" lang="id-ID"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Down Arrow 7"/>
          <p:cNvSpPr/>
          <p:nvPr/>
        </p:nvSpPr>
        <p:spPr>
          <a:xfrm>
            <a:off x="1928794" y="1553759"/>
            <a:ext cx="5214974" cy="64294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MEMPENGARUHI</a:t>
            </a:r>
            <a:endParaRPr lang="id-ID" sz="2000" b="1" dirty="0">
              <a:solidFill>
                <a:schemeClr val="tx1"/>
              </a:solidFill>
            </a:endParaRPr>
          </a:p>
        </p:txBody>
      </p:sp>
      <p:sp>
        <p:nvSpPr>
          <p:cNvPr id="9" name="Title 1"/>
          <p:cNvSpPr txBox="1">
            <a:spLocks/>
          </p:cNvSpPr>
          <p:nvPr/>
        </p:nvSpPr>
        <p:spPr>
          <a:xfrm>
            <a:off x="2714612" y="2357436"/>
            <a:ext cx="3714776" cy="857256"/>
          </a:xfrm>
          <a:prstGeom prst="rect">
            <a:avLst/>
          </a:prstGeom>
          <a:ln>
            <a:solidFill>
              <a:schemeClr val="accent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3600" dirty="0" smtClean="0">
                <a:latin typeface="+mj-lt"/>
                <a:ea typeface="+mj-ea"/>
                <a:cs typeface="+mj-cs"/>
              </a:rPr>
              <a:t>SISTEM HUKUM</a:t>
            </a:r>
            <a:endParaRPr kumimoji="0" lang="id-ID" sz="3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0" name="Straight Connector 9"/>
          <p:cNvCxnSpPr/>
          <p:nvPr/>
        </p:nvCxnSpPr>
        <p:spPr>
          <a:xfrm>
            <a:off x="1571604" y="3589742"/>
            <a:ext cx="6072230" cy="11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170955" y="3615737"/>
            <a:ext cx="80367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386680" y="3803857"/>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430314" y="3803262"/>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42844" y="4018370"/>
            <a:ext cx="2928958" cy="857256"/>
          </a:xfrm>
          <a:prstGeom prst="rect">
            <a:avLst/>
          </a:prstGeom>
          <a:solidFill>
            <a:srgbClr val="FFC000"/>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400" dirty="0" smtClean="0">
                <a:latin typeface="+mj-lt"/>
                <a:ea typeface="+mj-ea"/>
                <a:cs typeface="+mj-cs"/>
              </a:rPr>
              <a:t>ASAS DAN KAIDAH HUKUM</a:t>
            </a:r>
            <a:endParaRPr kumimoji="0" lang="id-ID"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Title 1"/>
          <p:cNvSpPr txBox="1">
            <a:spLocks/>
          </p:cNvSpPr>
          <p:nvPr/>
        </p:nvSpPr>
        <p:spPr>
          <a:xfrm>
            <a:off x="3143240" y="4018370"/>
            <a:ext cx="2928958" cy="857256"/>
          </a:xfrm>
          <a:prstGeom prst="rect">
            <a:avLst/>
          </a:prstGeom>
          <a:solidFill>
            <a:srgbClr val="FFC000"/>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latin typeface="+mj-lt"/>
                <a:ea typeface="+mj-ea"/>
                <a:cs typeface="+mj-cs"/>
              </a:rPr>
              <a:t>KELEMBAGAAN HUKUM</a:t>
            </a:r>
            <a:endParaRPr kumimoji="0" lang="id-ID"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Title 1"/>
          <p:cNvSpPr txBox="1">
            <a:spLocks/>
          </p:cNvSpPr>
          <p:nvPr/>
        </p:nvSpPr>
        <p:spPr>
          <a:xfrm>
            <a:off x="6143636" y="4018370"/>
            <a:ext cx="2928958" cy="857256"/>
          </a:xfrm>
          <a:prstGeom prst="rect">
            <a:avLst/>
          </a:prstGeom>
          <a:solidFill>
            <a:srgbClr val="FFC000"/>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000" dirty="0" smtClean="0">
                <a:latin typeface="+mj-lt"/>
                <a:ea typeface="+mj-ea"/>
                <a:cs typeface="+mj-cs"/>
              </a:rPr>
              <a:t>PROSES PERWUJUDAN HUKUM</a:t>
            </a:r>
            <a:endParaRPr kumimoji="0" lang="id-ID"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733550"/>
            <a:ext cx="1371600" cy="941796"/>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3600" b="1" dirty="0">
                <a:solidFill>
                  <a:schemeClr val="tx1"/>
                </a:solidFill>
                <a:latin typeface="+mn-lt"/>
              </a:rPr>
              <a:t>Politik </a:t>
            </a:r>
          </a:p>
          <a:p>
            <a:pPr algn="ctr" fontAlgn="auto">
              <a:spcAft>
                <a:spcPts val="0"/>
              </a:spcAft>
              <a:defRPr/>
            </a:pPr>
            <a:r>
              <a:rPr lang="id-ID" sz="3200" b="1" dirty="0">
                <a:solidFill>
                  <a:schemeClr val="tx1"/>
                </a:solidFill>
                <a:latin typeface="+mn-lt"/>
              </a:rPr>
              <a:t>Hukum</a:t>
            </a:r>
          </a:p>
        </p:txBody>
      </p:sp>
      <p:sp>
        <p:nvSpPr>
          <p:cNvPr id="8" name="Right Arrow 7"/>
          <p:cNvSpPr/>
          <p:nvPr/>
        </p:nvSpPr>
        <p:spPr>
          <a:xfrm>
            <a:off x="1524000" y="18097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Title 1"/>
          <p:cNvSpPr txBox="1">
            <a:spLocks/>
          </p:cNvSpPr>
          <p:nvPr/>
        </p:nvSpPr>
        <p:spPr>
          <a:xfrm>
            <a:off x="1905000" y="133350"/>
            <a:ext cx="1828800" cy="3656386"/>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400" spc="0" dirty="0">
                <a:ln>
                  <a:noFill/>
                </a:ln>
                <a:solidFill>
                  <a:schemeClr val="tx1"/>
                </a:solidFill>
                <a:effectLst/>
              </a:rPr>
              <a:t>Dalam arti sempit konstruksi politik hukum dapat diartikan sebagai </a:t>
            </a:r>
            <a:r>
              <a:rPr lang="id-ID" sz="2400" b="1" i="1" spc="0" dirty="0">
                <a:ln>
                  <a:noFill/>
                </a:ln>
                <a:solidFill>
                  <a:schemeClr val="tx1"/>
                </a:solidFill>
                <a:effectLst>
                  <a:outerShdw blurRad="38100" dist="38100" dir="2700000" algn="tl">
                    <a:srgbClr val="000000">
                      <a:alpha val="43137"/>
                    </a:srgbClr>
                  </a:outerShdw>
                </a:effectLst>
              </a:rPr>
              <a:t>legal policy</a:t>
            </a:r>
            <a:r>
              <a:rPr lang="id-ID" sz="2400" b="1" spc="0" dirty="0">
                <a:ln>
                  <a:noFill/>
                </a:ln>
                <a:solidFill>
                  <a:schemeClr val="tx1"/>
                </a:solidFill>
                <a:effectLst>
                  <a:outerShdw blurRad="38100" dist="38100" dir="2700000" algn="tl">
                    <a:srgbClr val="000000">
                      <a:alpha val="43137"/>
                    </a:srgbClr>
                  </a:outerShdw>
                </a:effectLst>
              </a:rPr>
              <a:t> </a:t>
            </a:r>
            <a:r>
              <a:rPr lang="id-ID" sz="2400" spc="0" dirty="0">
                <a:ln>
                  <a:noFill/>
                </a:ln>
                <a:solidFill>
                  <a:schemeClr val="tx1"/>
                </a:solidFill>
                <a:effectLst/>
              </a:rPr>
              <a:t>(hukum tertulis)</a:t>
            </a:r>
            <a:endParaRPr lang="id-ID" sz="2400" b="1" dirty="0">
              <a:solidFill>
                <a:schemeClr val="tx1"/>
              </a:solidFill>
              <a:latin typeface="Cambria" pitchFamily="18" charset="0"/>
            </a:endParaRPr>
          </a:p>
        </p:txBody>
      </p:sp>
      <p:sp>
        <p:nvSpPr>
          <p:cNvPr id="12" name="Right Arrow 11"/>
          <p:cNvSpPr/>
          <p:nvPr/>
        </p:nvSpPr>
        <p:spPr>
          <a:xfrm>
            <a:off x="3810000" y="1333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Title 1"/>
          <p:cNvSpPr txBox="1">
            <a:spLocks/>
          </p:cNvSpPr>
          <p:nvPr/>
        </p:nvSpPr>
        <p:spPr>
          <a:xfrm>
            <a:off x="4191000" y="209550"/>
            <a:ext cx="2971800" cy="55399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000" b="1" spc="0" dirty="0">
                <a:ln>
                  <a:noFill/>
                </a:ln>
                <a:solidFill>
                  <a:schemeClr val="tx1"/>
                </a:solidFill>
                <a:effectLst/>
              </a:rPr>
              <a:t>(1) Kebijakan resmi negara</a:t>
            </a:r>
            <a:endParaRPr lang="id-ID" sz="2000" b="1" dirty="0">
              <a:solidFill>
                <a:schemeClr val="tx1"/>
              </a:solidFill>
              <a:latin typeface="Cambria" pitchFamily="18" charset="0"/>
            </a:endParaRPr>
          </a:p>
        </p:txBody>
      </p:sp>
      <p:sp>
        <p:nvSpPr>
          <p:cNvPr id="14" name="Right Arrow 13"/>
          <p:cNvSpPr/>
          <p:nvPr/>
        </p:nvSpPr>
        <p:spPr>
          <a:xfrm>
            <a:off x="3810000" y="18859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Title 1"/>
          <p:cNvSpPr txBox="1">
            <a:spLocks/>
          </p:cNvSpPr>
          <p:nvPr/>
        </p:nvSpPr>
        <p:spPr>
          <a:xfrm>
            <a:off x="4191000" y="971550"/>
            <a:ext cx="2971800" cy="1993900"/>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000" b="1" spc="0" dirty="0">
                <a:ln>
                  <a:noFill/>
                </a:ln>
                <a:solidFill>
                  <a:schemeClr val="tx1"/>
                </a:solidFill>
                <a:effectLst/>
              </a:rPr>
              <a:t>(2) tentang hukum yang akan diberlakukan atau tidak akan diberlakuan (membuat yg baru, mencabut yg lama)</a:t>
            </a:r>
            <a:endParaRPr lang="id-ID" sz="2000" b="1" dirty="0">
              <a:solidFill>
                <a:schemeClr val="tx1"/>
              </a:solidFill>
              <a:latin typeface="Cambria" pitchFamily="18" charset="0"/>
            </a:endParaRPr>
          </a:p>
        </p:txBody>
      </p:sp>
      <p:sp>
        <p:nvSpPr>
          <p:cNvPr id="16" name="Right Arrow 15"/>
          <p:cNvSpPr/>
          <p:nvPr/>
        </p:nvSpPr>
        <p:spPr>
          <a:xfrm>
            <a:off x="3810000" y="32575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Title 1"/>
          <p:cNvSpPr txBox="1">
            <a:spLocks/>
          </p:cNvSpPr>
          <p:nvPr/>
        </p:nvSpPr>
        <p:spPr>
          <a:xfrm>
            <a:off x="4191000" y="3051175"/>
            <a:ext cx="2971800" cy="1993900"/>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000" b="1" spc="0" dirty="0">
                <a:ln>
                  <a:noFill/>
                </a:ln>
                <a:solidFill>
                  <a:schemeClr val="tx1"/>
                </a:solidFill>
                <a:effectLst/>
              </a:rPr>
              <a:t>(3) untuk mencapai tujuan negara. Di sini hukum diposisikan sebagai instrumen utama untuk mencapai tujuan negara.</a:t>
            </a:r>
            <a:endParaRPr lang="id-ID" sz="2000" b="1" dirty="0">
              <a:solidFill>
                <a:schemeClr val="tx1"/>
              </a:solidFill>
              <a:latin typeface="Cambria" pitchFamily="18" charset="0"/>
            </a:endParaRPr>
          </a:p>
        </p:txBody>
      </p:sp>
      <p:sp>
        <p:nvSpPr>
          <p:cNvPr id="18" name="AutoShape 4"/>
          <p:cNvSpPr>
            <a:spLocks/>
          </p:cNvSpPr>
          <p:nvPr/>
        </p:nvSpPr>
        <p:spPr bwMode="auto">
          <a:xfrm rot="10800000">
            <a:off x="7162800" y="0"/>
            <a:ext cx="381000" cy="5143500"/>
          </a:xfrm>
          <a:prstGeom prst="leftBrace">
            <a:avLst>
              <a:gd name="adj1" fmla="val 158250"/>
              <a:gd name="adj2" fmla="val 50000"/>
            </a:avLst>
          </a:prstGeom>
          <a:noFill/>
          <a:ln w="63500">
            <a:solidFill>
              <a:schemeClr val="tx1"/>
            </a:solidFill>
            <a:round/>
            <a:headEnd/>
            <a:tailEnd/>
          </a:ln>
        </p:spPr>
        <p:txBody>
          <a:bodyPr wrap="none" anchor="ctr"/>
          <a:lstStyle/>
          <a:p>
            <a:endParaRPr lang="id-ID"/>
          </a:p>
        </p:txBody>
      </p:sp>
      <p:sp>
        <p:nvSpPr>
          <p:cNvPr id="19" name="Title 1"/>
          <p:cNvSpPr txBox="1">
            <a:spLocks/>
          </p:cNvSpPr>
          <p:nvPr/>
        </p:nvSpPr>
        <p:spPr>
          <a:xfrm>
            <a:off x="7620000" y="1547813"/>
            <a:ext cx="1447800" cy="2243691"/>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1800" dirty="0">
                <a:solidFill>
                  <a:schemeClr val="tx1"/>
                </a:solidFill>
                <a:effectLst/>
              </a:rPr>
              <a:t>Di daerah politik hukum dalam arti </a:t>
            </a:r>
            <a:r>
              <a:rPr lang="id-ID" sz="1800" i="1" dirty="0">
                <a:solidFill>
                  <a:schemeClr val="tx1"/>
                </a:solidFill>
                <a:effectLst/>
              </a:rPr>
              <a:t>legal policy</a:t>
            </a:r>
            <a:r>
              <a:rPr lang="id-ID" sz="1800" dirty="0">
                <a:solidFill>
                  <a:schemeClr val="tx1"/>
                </a:solidFill>
                <a:effectLst/>
              </a:rPr>
              <a:t> dapat berupa peraturan daerah/ produk hukum daerah.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ppt_x</p:attrName>
                                        </p:attrNameLst>
                                      </p:cBhvr>
                                      <p:tavLst>
                                        <p:tav tm="0">
                                          <p:val>
                                            <p:strVal val="#ppt_x-.2"/>
                                          </p:val>
                                        </p:tav>
                                        <p:tav tm="100000">
                                          <p:val>
                                            <p:strVal val="#ppt_x"/>
                                          </p:val>
                                        </p:tav>
                                      </p:tavLst>
                                    </p:anim>
                                    <p:anim calcmode="lin" valueType="num">
                                      <p:cBhvr>
                                        <p:cTn id="3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ppt_x</p:attrName>
                                        </p:attrNameLst>
                                      </p:cBhvr>
                                      <p:tavLst>
                                        <p:tav tm="0">
                                          <p:val>
                                            <p:strVal val="#ppt_x-.2"/>
                                          </p:val>
                                        </p:tav>
                                        <p:tav tm="100000">
                                          <p:val>
                                            <p:strVal val="#ppt_x"/>
                                          </p:val>
                                        </p:tav>
                                      </p:tavLst>
                                    </p:anim>
                                    <p:anim calcmode="lin" valueType="num">
                                      <p:cBhvr>
                                        <p:cTn id="5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ssolv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7"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058988"/>
            <a:ext cx="990600" cy="665162"/>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400" b="1">
                <a:solidFill>
                  <a:schemeClr val="tx1"/>
                </a:solidFill>
                <a:latin typeface="Cambria" pitchFamily="18" charset="0"/>
              </a:rPr>
              <a:t>Politik </a:t>
            </a:r>
          </a:p>
          <a:p>
            <a:pPr algn="ctr" fontAlgn="auto">
              <a:spcAft>
                <a:spcPts val="0"/>
              </a:spcAft>
              <a:defRPr/>
            </a:pPr>
            <a:r>
              <a:rPr lang="id-ID" sz="2400" b="1">
                <a:solidFill>
                  <a:schemeClr val="tx1"/>
                </a:solidFill>
                <a:latin typeface="Cambria" pitchFamily="18" charset="0"/>
              </a:rPr>
              <a:t>Hukum</a:t>
            </a:r>
          </a:p>
        </p:txBody>
      </p:sp>
      <p:sp>
        <p:nvSpPr>
          <p:cNvPr id="8" name="Right Arrow 7"/>
          <p:cNvSpPr/>
          <p:nvPr/>
        </p:nvSpPr>
        <p:spPr>
          <a:xfrm>
            <a:off x="1219200" y="19621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Title 1"/>
          <p:cNvSpPr txBox="1">
            <a:spLocks/>
          </p:cNvSpPr>
          <p:nvPr/>
        </p:nvSpPr>
        <p:spPr>
          <a:xfrm>
            <a:off x="1524000" y="1131888"/>
            <a:ext cx="1600200" cy="2659062"/>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400" spc="0">
                <a:ln>
                  <a:noFill/>
                </a:ln>
                <a:solidFill>
                  <a:schemeClr val="tx1"/>
                </a:solidFill>
                <a:effectLst/>
              </a:rPr>
              <a:t>Dalam arti luas konstruksi politik hukum mencakup </a:t>
            </a:r>
            <a:r>
              <a:rPr lang="id-ID" sz="2400" b="1" spc="0">
                <a:ln>
                  <a:noFill/>
                </a:ln>
                <a:solidFill>
                  <a:schemeClr val="tx1"/>
                </a:solidFill>
                <a:effectLst>
                  <a:outerShdw blurRad="38100" dist="38100" dir="2700000" algn="tl">
                    <a:srgbClr val="000000">
                      <a:alpha val="43137"/>
                    </a:srgbClr>
                  </a:outerShdw>
                </a:effectLst>
                <a:latin typeface="Cambria" pitchFamily="18" charset="0"/>
              </a:rPr>
              <a:t>SISTEM HUKUM</a:t>
            </a:r>
            <a:endParaRPr lang="id-ID" sz="2400" b="1">
              <a:solidFill>
                <a:schemeClr val="tx1"/>
              </a:solidFill>
              <a:effectLst>
                <a:outerShdw blurRad="38100" dist="38100" dir="2700000" algn="tl">
                  <a:srgbClr val="000000">
                    <a:alpha val="43137"/>
                  </a:srgbClr>
                </a:outerShdw>
              </a:effectLst>
              <a:latin typeface="Cambria" pitchFamily="18" charset="0"/>
            </a:endParaRPr>
          </a:p>
        </p:txBody>
      </p:sp>
      <p:sp>
        <p:nvSpPr>
          <p:cNvPr id="20" name="Right Arrow 19"/>
          <p:cNvSpPr/>
          <p:nvPr/>
        </p:nvSpPr>
        <p:spPr>
          <a:xfrm>
            <a:off x="3200400" y="20383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Title 1"/>
          <p:cNvSpPr txBox="1">
            <a:spLocks/>
          </p:cNvSpPr>
          <p:nvPr/>
        </p:nvSpPr>
        <p:spPr>
          <a:xfrm>
            <a:off x="3505200" y="2032000"/>
            <a:ext cx="1143000" cy="830997"/>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000" b="1" dirty="0">
                <a:solidFill>
                  <a:schemeClr val="tx1"/>
                </a:solidFill>
                <a:effectLst/>
                <a:latin typeface="+mn-lt"/>
              </a:rPr>
              <a:t>Lawrence M. Friedman</a:t>
            </a:r>
          </a:p>
        </p:txBody>
      </p:sp>
      <p:sp>
        <p:nvSpPr>
          <p:cNvPr id="18" name="AutoShape 4"/>
          <p:cNvSpPr>
            <a:spLocks/>
          </p:cNvSpPr>
          <p:nvPr/>
        </p:nvSpPr>
        <p:spPr bwMode="auto">
          <a:xfrm>
            <a:off x="4724400" y="0"/>
            <a:ext cx="381000" cy="5143500"/>
          </a:xfrm>
          <a:prstGeom prst="leftBrace">
            <a:avLst>
              <a:gd name="adj1" fmla="val 158250"/>
              <a:gd name="adj2" fmla="val 50000"/>
            </a:avLst>
          </a:prstGeom>
          <a:noFill/>
          <a:ln w="63500">
            <a:solidFill>
              <a:schemeClr val="tx1"/>
            </a:solidFill>
            <a:round/>
            <a:headEnd/>
            <a:tailEnd/>
          </a:ln>
        </p:spPr>
        <p:txBody>
          <a:bodyPr wrap="none" anchor="ctr"/>
          <a:lstStyle/>
          <a:p>
            <a:endParaRPr lang="id-ID"/>
          </a:p>
        </p:txBody>
      </p:sp>
      <p:sp>
        <p:nvSpPr>
          <p:cNvPr id="19" name="Title 1"/>
          <p:cNvSpPr txBox="1">
            <a:spLocks/>
          </p:cNvSpPr>
          <p:nvPr/>
        </p:nvSpPr>
        <p:spPr>
          <a:xfrm>
            <a:off x="5105400" y="106363"/>
            <a:ext cx="3810000" cy="1246187"/>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1800" b="1">
                <a:solidFill>
                  <a:schemeClr val="tx1"/>
                </a:solidFill>
                <a:effectLst/>
                <a:latin typeface="+mn-lt"/>
              </a:rPr>
              <a:t>1.Struktur (kelembagaan)</a:t>
            </a:r>
          </a:p>
          <a:p>
            <a:pPr algn="just" fontAlgn="auto">
              <a:spcAft>
                <a:spcPts val="0"/>
              </a:spcAft>
              <a:defRPr/>
            </a:pPr>
            <a:r>
              <a:rPr lang="id-ID" sz="1800">
                <a:solidFill>
                  <a:schemeClr val="tx1"/>
                </a:solidFill>
                <a:effectLst/>
                <a:latin typeface="+mn-lt"/>
              </a:rPr>
              <a:t>Struktur Hukum </a:t>
            </a:r>
            <a:r>
              <a:rPr lang="id-ID" sz="1800" i="1">
                <a:solidFill>
                  <a:schemeClr val="tx1"/>
                </a:solidFill>
                <a:effectLst/>
                <a:latin typeface="+mn-lt"/>
              </a:rPr>
              <a:t>(legal structur)</a:t>
            </a:r>
            <a:r>
              <a:rPr lang="id-ID" sz="1800">
                <a:solidFill>
                  <a:schemeClr val="tx1"/>
                </a:solidFill>
                <a:effectLst/>
                <a:latin typeface="+mn-lt"/>
              </a:rPr>
              <a:t>  yaitu bagian-bagian yang bergerak di dalam suatu mekanisme sistem atau fasilitas yang ada dan disiapkan dalam sistem. Misalnya. Lembaga-lembaga dan institusi.</a:t>
            </a:r>
            <a:endParaRPr lang="id-ID" sz="1800" b="1">
              <a:solidFill>
                <a:schemeClr val="tx1"/>
              </a:solidFill>
              <a:effectLst/>
              <a:latin typeface="+mn-lt"/>
            </a:endParaRPr>
          </a:p>
        </p:txBody>
      </p:sp>
      <p:sp>
        <p:nvSpPr>
          <p:cNvPr id="22" name="Title 1"/>
          <p:cNvSpPr txBox="1">
            <a:spLocks/>
          </p:cNvSpPr>
          <p:nvPr/>
        </p:nvSpPr>
        <p:spPr>
          <a:xfrm>
            <a:off x="5105400" y="1657350"/>
            <a:ext cx="3810000" cy="124618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1800" b="1">
                <a:solidFill>
                  <a:schemeClr val="tx1"/>
                </a:solidFill>
                <a:effectLst/>
                <a:latin typeface="+mn-lt"/>
              </a:rPr>
              <a:t>2.Substansi  (hukum)</a:t>
            </a:r>
          </a:p>
          <a:p>
            <a:pPr algn="just" fontAlgn="auto">
              <a:spcAft>
                <a:spcPts val="0"/>
              </a:spcAft>
              <a:defRPr/>
            </a:pPr>
            <a:r>
              <a:rPr lang="id-ID" sz="1800">
                <a:solidFill>
                  <a:schemeClr val="tx1"/>
                </a:solidFill>
                <a:effectLst/>
                <a:latin typeface="+mn-lt"/>
              </a:rPr>
              <a:t>Substansi Hukum</a:t>
            </a:r>
            <a:r>
              <a:rPr lang="id-ID" sz="1800" b="1">
                <a:solidFill>
                  <a:schemeClr val="tx1"/>
                </a:solidFill>
                <a:effectLst/>
                <a:latin typeface="+mn-lt"/>
              </a:rPr>
              <a:t> </a:t>
            </a:r>
            <a:r>
              <a:rPr lang="id-ID" sz="1800" i="1">
                <a:solidFill>
                  <a:schemeClr val="tx1"/>
                </a:solidFill>
                <a:effectLst/>
                <a:latin typeface="+mn-lt"/>
              </a:rPr>
              <a:t>(legal substance)</a:t>
            </a:r>
            <a:r>
              <a:rPr lang="id-ID" sz="1800">
                <a:solidFill>
                  <a:schemeClr val="tx1"/>
                </a:solidFill>
                <a:effectLst/>
                <a:latin typeface="+mn-lt"/>
              </a:rPr>
              <a:t>, yaitu hasil aktual yang diterbitkan oleh sistem hukum. Mis. Peraturan perundang-undangan, Putusan Hakim, dan keputusan-keputusan yang bersifat teknis.</a:t>
            </a:r>
            <a:endParaRPr lang="id-ID" sz="1800" b="1">
              <a:solidFill>
                <a:schemeClr val="tx1"/>
              </a:solidFill>
              <a:effectLst/>
              <a:latin typeface="+mn-lt"/>
            </a:endParaRPr>
          </a:p>
        </p:txBody>
      </p:sp>
      <p:sp>
        <p:nvSpPr>
          <p:cNvPr id="23" name="Title 1"/>
          <p:cNvSpPr txBox="1">
            <a:spLocks/>
          </p:cNvSpPr>
          <p:nvPr/>
        </p:nvSpPr>
        <p:spPr>
          <a:xfrm>
            <a:off x="5105400" y="3257550"/>
            <a:ext cx="3810000" cy="1744663"/>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1800" b="1">
                <a:solidFill>
                  <a:schemeClr val="tx1"/>
                </a:solidFill>
                <a:effectLst/>
                <a:latin typeface="+mn-lt"/>
              </a:rPr>
              <a:t>3.Kultur (budaya masyarakat)</a:t>
            </a:r>
          </a:p>
          <a:p>
            <a:pPr algn="just" fontAlgn="auto">
              <a:spcAft>
                <a:spcPts val="0"/>
              </a:spcAft>
              <a:defRPr/>
            </a:pPr>
            <a:r>
              <a:rPr lang="id-ID" sz="1800">
                <a:solidFill>
                  <a:schemeClr val="tx1"/>
                </a:solidFill>
                <a:effectLst/>
                <a:latin typeface="+mn-lt"/>
              </a:rPr>
              <a:t>Budaya hukum</a:t>
            </a:r>
            <a:r>
              <a:rPr lang="id-ID" sz="1800" b="1">
                <a:solidFill>
                  <a:schemeClr val="tx1"/>
                </a:solidFill>
                <a:effectLst/>
                <a:latin typeface="+mn-lt"/>
              </a:rPr>
              <a:t> </a:t>
            </a:r>
            <a:r>
              <a:rPr lang="id-ID" sz="1800" i="1">
                <a:solidFill>
                  <a:schemeClr val="tx1"/>
                </a:solidFill>
                <a:effectLst/>
                <a:latin typeface="+mn-lt"/>
              </a:rPr>
              <a:t>(legal culture)</a:t>
            </a:r>
            <a:r>
              <a:rPr lang="id-ID" sz="1800">
                <a:solidFill>
                  <a:schemeClr val="tx1"/>
                </a:solidFill>
                <a:effectLst/>
                <a:latin typeface="+mn-lt"/>
              </a:rPr>
              <a:t>, yaitu sikap publik atau nilai-nilai, komitmen moral dan kesadaran yang mendorong bekerjanya sistem hukum, atau keseluruhan faktor yang menentukan bagaimana sistem hukum memperoleh tempat yang logis dalam kerangka budaya milik masyarakat.</a:t>
            </a:r>
            <a:endParaRPr lang="id-ID" sz="1800" b="1">
              <a:solidFill>
                <a:schemeClr val="tx1"/>
              </a:solidFill>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ppt_x</p:attrName>
                                        </p:attrNameLst>
                                      </p:cBhvr>
                                      <p:tavLst>
                                        <p:tav tm="0">
                                          <p:val>
                                            <p:strVal val="#ppt_x-.2"/>
                                          </p:val>
                                        </p:tav>
                                        <p:tav tm="100000">
                                          <p:val>
                                            <p:strVal val="#ppt_x"/>
                                          </p:val>
                                        </p:tav>
                                      </p:tavLst>
                                    </p:anim>
                                    <p:anim calcmode="lin" valueType="num">
                                      <p:cBhvr>
                                        <p:cTn id="2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8" grpId="0" animBg="1"/>
      <p:bldP spid="19"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058988"/>
            <a:ext cx="990600" cy="665162"/>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400" b="1">
                <a:solidFill>
                  <a:schemeClr val="tx1"/>
                </a:solidFill>
                <a:latin typeface="Cambria" pitchFamily="18" charset="0"/>
              </a:rPr>
              <a:t>Politik </a:t>
            </a:r>
          </a:p>
          <a:p>
            <a:pPr algn="ctr" fontAlgn="auto">
              <a:spcAft>
                <a:spcPts val="0"/>
              </a:spcAft>
              <a:defRPr/>
            </a:pPr>
            <a:r>
              <a:rPr lang="id-ID" sz="2400" b="1">
                <a:solidFill>
                  <a:schemeClr val="tx1"/>
                </a:solidFill>
                <a:latin typeface="Cambria" pitchFamily="18" charset="0"/>
              </a:rPr>
              <a:t>Hukum</a:t>
            </a:r>
          </a:p>
        </p:txBody>
      </p:sp>
      <p:sp>
        <p:nvSpPr>
          <p:cNvPr id="8" name="Right Arrow 7"/>
          <p:cNvSpPr/>
          <p:nvPr/>
        </p:nvSpPr>
        <p:spPr>
          <a:xfrm>
            <a:off x="1219200" y="19621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Title 1"/>
          <p:cNvSpPr txBox="1">
            <a:spLocks/>
          </p:cNvSpPr>
          <p:nvPr/>
        </p:nvSpPr>
        <p:spPr>
          <a:xfrm>
            <a:off x="1524000" y="1131888"/>
            <a:ext cx="1600200" cy="2659062"/>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400" spc="0">
                <a:ln>
                  <a:noFill/>
                </a:ln>
                <a:solidFill>
                  <a:schemeClr val="tx1"/>
                </a:solidFill>
                <a:effectLst/>
              </a:rPr>
              <a:t>Dalam arti luas konstruksi politik hukum mencakup </a:t>
            </a:r>
            <a:r>
              <a:rPr lang="id-ID" sz="2400" b="1" spc="0">
                <a:ln>
                  <a:noFill/>
                </a:ln>
                <a:solidFill>
                  <a:schemeClr val="tx1"/>
                </a:solidFill>
                <a:effectLst>
                  <a:outerShdw blurRad="38100" dist="38100" dir="2700000" algn="tl">
                    <a:srgbClr val="000000">
                      <a:alpha val="43137"/>
                    </a:srgbClr>
                  </a:outerShdw>
                </a:effectLst>
                <a:latin typeface="Cambria" pitchFamily="18" charset="0"/>
              </a:rPr>
              <a:t>SISTEM HUKUM</a:t>
            </a:r>
            <a:endParaRPr lang="id-ID" sz="2400" b="1">
              <a:solidFill>
                <a:schemeClr val="tx1"/>
              </a:solidFill>
              <a:effectLst>
                <a:outerShdw blurRad="38100" dist="38100" dir="2700000" algn="tl">
                  <a:srgbClr val="000000">
                    <a:alpha val="43137"/>
                  </a:srgbClr>
                </a:outerShdw>
              </a:effectLst>
              <a:latin typeface="Cambria" pitchFamily="18" charset="0"/>
            </a:endParaRPr>
          </a:p>
        </p:txBody>
      </p:sp>
      <p:sp>
        <p:nvSpPr>
          <p:cNvPr id="20" name="Right Arrow 19"/>
          <p:cNvSpPr/>
          <p:nvPr/>
        </p:nvSpPr>
        <p:spPr>
          <a:xfrm>
            <a:off x="3200400" y="20383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Title 1"/>
          <p:cNvSpPr txBox="1">
            <a:spLocks/>
          </p:cNvSpPr>
          <p:nvPr/>
        </p:nvSpPr>
        <p:spPr>
          <a:xfrm>
            <a:off x="3505200" y="2135188"/>
            <a:ext cx="1143000" cy="830997"/>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000" b="1" dirty="0">
                <a:solidFill>
                  <a:schemeClr val="tx1"/>
                </a:solidFill>
              </a:rPr>
              <a:t>Mochtar Kusumaatmadja</a:t>
            </a:r>
            <a:endParaRPr lang="id-ID" sz="2000" b="1" dirty="0">
              <a:solidFill>
                <a:schemeClr val="tx1"/>
              </a:solidFill>
              <a:effectLst/>
              <a:latin typeface="+mn-lt"/>
            </a:endParaRPr>
          </a:p>
        </p:txBody>
      </p:sp>
      <p:sp>
        <p:nvSpPr>
          <p:cNvPr id="18" name="AutoShape 4"/>
          <p:cNvSpPr>
            <a:spLocks/>
          </p:cNvSpPr>
          <p:nvPr/>
        </p:nvSpPr>
        <p:spPr bwMode="auto">
          <a:xfrm>
            <a:off x="4724400" y="514350"/>
            <a:ext cx="381000" cy="4267200"/>
          </a:xfrm>
          <a:prstGeom prst="leftBrace">
            <a:avLst>
              <a:gd name="adj1" fmla="val 158304"/>
              <a:gd name="adj2" fmla="val 50000"/>
            </a:avLst>
          </a:prstGeom>
          <a:noFill/>
          <a:ln w="63500">
            <a:solidFill>
              <a:schemeClr val="tx1"/>
            </a:solidFill>
            <a:round/>
            <a:headEnd/>
            <a:tailEnd/>
          </a:ln>
        </p:spPr>
        <p:txBody>
          <a:bodyPr wrap="none" anchor="ctr"/>
          <a:lstStyle/>
          <a:p>
            <a:endParaRPr lang="id-ID"/>
          </a:p>
        </p:txBody>
      </p:sp>
      <p:sp>
        <p:nvSpPr>
          <p:cNvPr id="19" name="Title 1"/>
          <p:cNvSpPr txBox="1">
            <a:spLocks/>
          </p:cNvSpPr>
          <p:nvPr/>
        </p:nvSpPr>
        <p:spPr>
          <a:xfrm>
            <a:off x="5105400" y="715963"/>
            <a:ext cx="3810000" cy="331787"/>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400" b="1">
                <a:solidFill>
                  <a:schemeClr val="tx1"/>
                </a:solidFill>
              </a:rPr>
              <a:t>1. Faktor hukumnya</a:t>
            </a:r>
            <a:endParaRPr lang="id-ID" sz="2400" b="1">
              <a:solidFill>
                <a:schemeClr val="tx1"/>
              </a:solidFill>
              <a:effectLst/>
              <a:latin typeface="+mn-lt"/>
            </a:endParaRPr>
          </a:p>
        </p:txBody>
      </p:sp>
      <p:sp>
        <p:nvSpPr>
          <p:cNvPr id="22" name="Title 1"/>
          <p:cNvSpPr txBox="1">
            <a:spLocks/>
          </p:cNvSpPr>
          <p:nvPr/>
        </p:nvSpPr>
        <p:spPr>
          <a:xfrm>
            <a:off x="5105400" y="1352550"/>
            <a:ext cx="3810000" cy="55399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000" b="1" dirty="0">
                <a:solidFill>
                  <a:schemeClr val="tx1"/>
                </a:solidFill>
              </a:rPr>
              <a:t>2. Faktor aprat penegak hukum/ sumberdaya manusia</a:t>
            </a:r>
            <a:endParaRPr lang="id-ID" sz="2000" b="1" dirty="0">
              <a:solidFill>
                <a:schemeClr val="tx1"/>
              </a:solidFill>
              <a:effectLst/>
              <a:latin typeface="+mn-lt"/>
            </a:endParaRPr>
          </a:p>
        </p:txBody>
      </p:sp>
      <p:sp>
        <p:nvSpPr>
          <p:cNvPr id="23" name="Title 1"/>
          <p:cNvSpPr txBox="1">
            <a:spLocks/>
          </p:cNvSpPr>
          <p:nvPr/>
        </p:nvSpPr>
        <p:spPr>
          <a:xfrm>
            <a:off x="5105400" y="2343150"/>
            <a:ext cx="3810000" cy="55399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000" b="1" dirty="0">
                <a:solidFill>
                  <a:schemeClr val="tx1"/>
                </a:solidFill>
              </a:rPr>
              <a:t>3. Faktor fasilitas atau sarana/ prasarana</a:t>
            </a:r>
            <a:endParaRPr lang="id-ID" sz="2000" b="1" dirty="0">
              <a:solidFill>
                <a:schemeClr val="tx1"/>
              </a:solidFill>
              <a:effectLst/>
              <a:latin typeface="+mn-lt"/>
            </a:endParaRPr>
          </a:p>
        </p:txBody>
      </p:sp>
      <p:sp>
        <p:nvSpPr>
          <p:cNvPr id="12" name="Title 1"/>
          <p:cNvSpPr txBox="1">
            <a:spLocks/>
          </p:cNvSpPr>
          <p:nvPr/>
        </p:nvSpPr>
        <p:spPr>
          <a:xfrm>
            <a:off x="5105400" y="3257550"/>
            <a:ext cx="3810000" cy="55399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000" b="1" dirty="0">
                <a:solidFill>
                  <a:schemeClr val="tx1"/>
                </a:solidFill>
              </a:rPr>
              <a:t>4. Faktor  budaya hukum masyarakat</a:t>
            </a:r>
            <a:endParaRPr lang="id-ID" sz="2000" b="1" dirty="0">
              <a:solidFill>
                <a:schemeClr val="tx1"/>
              </a:solidFill>
              <a:effectLst/>
              <a:latin typeface="+mn-lt"/>
            </a:endParaRPr>
          </a:p>
        </p:txBody>
      </p:sp>
      <p:sp>
        <p:nvSpPr>
          <p:cNvPr id="13" name="Title 1"/>
          <p:cNvSpPr txBox="1">
            <a:spLocks/>
          </p:cNvSpPr>
          <p:nvPr/>
        </p:nvSpPr>
        <p:spPr>
          <a:xfrm>
            <a:off x="5105400" y="4221163"/>
            <a:ext cx="3810000" cy="276999"/>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000" b="1" dirty="0">
                <a:solidFill>
                  <a:schemeClr val="tx1"/>
                </a:solidFill>
              </a:rPr>
              <a:t>5. Faktor sosialisasi/informasi</a:t>
            </a:r>
            <a:endParaRPr lang="id-ID" sz="2000" b="1" dirty="0">
              <a:solidFill>
                <a:schemeClr val="tx1"/>
              </a:solidFill>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ppt_x</p:attrName>
                                        </p:attrNameLst>
                                      </p:cBhvr>
                                      <p:tavLst>
                                        <p:tav tm="0">
                                          <p:val>
                                            <p:strVal val="#ppt_x-.2"/>
                                          </p:val>
                                        </p:tav>
                                        <p:tav tm="100000">
                                          <p:val>
                                            <p:strVal val="#ppt_x"/>
                                          </p:val>
                                        </p:tav>
                                      </p:tavLst>
                                    </p:anim>
                                    <p:anim calcmode="lin" valueType="num">
                                      <p:cBhvr>
                                        <p:cTn id="2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8" grpId="0" animBg="1"/>
      <p:bldP spid="19" grpId="0" animBg="1"/>
      <p:bldP spid="22" grpId="0" animBg="1"/>
      <p:bldP spid="23"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058988"/>
            <a:ext cx="990600" cy="665162"/>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400" b="1">
                <a:solidFill>
                  <a:schemeClr val="tx1"/>
                </a:solidFill>
                <a:latin typeface="Cambria" pitchFamily="18" charset="0"/>
              </a:rPr>
              <a:t>Politik </a:t>
            </a:r>
          </a:p>
          <a:p>
            <a:pPr algn="ctr" fontAlgn="auto">
              <a:spcAft>
                <a:spcPts val="0"/>
              </a:spcAft>
              <a:defRPr/>
            </a:pPr>
            <a:r>
              <a:rPr lang="id-ID" sz="2400" b="1">
                <a:solidFill>
                  <a:schemeClr val="tx1"/>
                </a:solidFill>
                <a:latin typeface="Cambria" pitchFamily="18" charset="0"/>
              </a:rPr>
              <a:t>Hukum</a:t>
            </a:r>
          </a:p>
        </p:txBody>
      </p:sp>
      <p:sp>
        <p:nvSpPr>
          <p:cNvPr id="8" name="Right Arrow 7"/>
          <p:cNvSpPr/>
          <p:nvPr/>
        </p:nvSpPr>
        <p:spPr>
          <a:xfrm>
            <a:off x="1219200" y="19621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Title 1"/>
          <p:cNvSpPr txBox="1">
            <a:spLocks/>
          </p:cNvSpPr>
          <p:nvPr/>
        </p:nvSpPr>
        <p:spPr>
          <a:xfrm>
            <a:off x="1524000" y="1131888"/>
            <a:ext cx="1600200" cy="2659062"/>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400" spc="0">
                <a:ln>
                  <a:noFill/>
                </a:ln>
                <a:solidFill>
                  <a:schemeClr val="tx1"/>
                </a:solidFill>
                <a:effectLst/>
              </a:rPr>
              <a:t>Dalam arti luas konstruksi politik hukum mencakup </a:t>
            </a:r>
            <a:r>
              <a:rPr lang="id-ID" sz="2400" b="1" spc="0">
                <a:ln>
                  <a:noFill/>
                </a:ln>
                <a:solidFill>
                  <a:schemeClr val="tx1"/>
                </a:solidFill>
                <a:effectLst>
                  <a:outerShdw blurRad="38100" dist="38100" dir="2700000" algn="tl">
                    <a:srgbClr val="000000">
                      <a:alpha val="43137"/>
                    </a:srgbClr>
                  </a:outerShdw>
                </a:effectLst>
                <a:latin typeface="Cambria" pitchFamily="18" charset="0"/>
              </a:rPr>
              <a:t>SISTEM HUKUM</a:t>
            </a:r>
            <a:endParaRPr lang="id-ID" sz="2400" b="1">
              <a:solidFill>
                <a:schemeClr val="tx1"/>
              </a:solidFill>
              <a:effectLst>
                <a:outerShdw blurRad="38100" dist="38100" dir="2700000" algn="tl">
                  <a:srgbClr val="000000">
                    <a:alpha val="43137"/>
                  </a:srgbClr>
                </a:outerShdw>
              </a:effectLst>
              <a:latin typeface="Cambria" pitchFamily="18" charset="0"/>
            </a:endParaRPr>
          </a:p>
        </p:txBody>
      </p:sp>
      <p:sp>
        <p:nvSpPr>
          <p:cNvPr id="20" name="Right Arrow 19"/>
          <p:cNvSpPr/>
          <p:nvPr/>
        </p:nvSpPr>
        <p:spPr>
          <a:xfrm>
            <a:off x="3200400" y="2038350"/>
            <a:ext cx="304800" cy="9144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Title 1"/>
          <p:cNvSpPr txBox="1">
            <a:spLocks/>
          </p:cNvSpPr>
          <p:nvPr/>
        </p:nvSpPr>
        <p:spPr>
          <a:xfrm>
            <a:off x="3505200" y="2135188"/>
            <a:ext cx="1143000" cy="55399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defRPr/>
            </a:pPr>
            <a:r>
              <a:rPr lang="id-ID" sz="2000" b="1" dirty="0">
                <a:solidFill>
                  <a:schemeClr val="tx1"/>
                </a:solidFill>
              </a:rPr>
              <a:t>Soerjono Soekanto</a:t>
            </a:r>
            <a:endParaRPr lang="id-ID" sz="2000" b="1" dirty="0">
              <a:solidFill>
                <a:schemeClr val="tx1"/>
              </a:solidFill>
              <a:effectLst/>
              <a:latin typeface="+mn-lt"/>
            </a:endParaRPr>
          </a:p>
        </p:txBody>
      </p:sp>
      <p:sp>
        <p:nvSpPr>
          <p:cNvPr id="18" name="AutoShape 4"/>
          <p:cNvSpPr>
            <a:spLocks/>
          </p:cNvSpPr>
          <p:nvPr/>
        </p:nvSpPr>
        <p:spPr bwMode="auto">
          <a:xfrm>
            <a:off x="4724400" y="514350"/>
            <a:ext cx="381000" cy="4267200"/>
          </a:xfrm>
          <a:prstGeom prst="leftBrace">
            <a:avLst>
              <a:gd name="adj1" fmla="val 158304"/>
              <a:gd name="adj2" fmla="val 50000"/>
            </a:avLst>
          </a:prstGeom>
          <a:noFill/>
          <a:ln w="63500">
            <a:solidFill>
              <a:schemeClr val="tx1"/>
            </a:solidFill>
            <a:round/>
            <a:headEnd/>
            <a:tailEnd/>
          </a:ln>
        </p:spPr>
        <p:txBody>
          <a:bodyPr wrap="none" anchor="ctr"/>
          <a:lstStyle/>
          <a:p>
            <a:endParaRPr lang="id-ID"/>
          </a:p>
        </p:txBody>
      </p:sp>
      <p:sp>
        <p:nvSpPr>
          <p:cNvPr id="19" name="Title 1"/>
          <p:cNvSpPr txBox="1">
            <a:spLocks/>
          </p:cNvSpPr>
          <p:nvPr/>
        </p:nvSpPr>
        <p:spPr>
          <a:xfrm>
            <a:off x="5105400" y="715963"/>
            <a:ext cx="3810000" cy="331787"/>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400" b="1">
                <a:solidFill>
                  <a:schemeClr val="tx1"/>
                </a:solidFill>
              </a:rPr>
              <a:t>1. Faktor hukumnya</a:t>
            </a:r>
            <a:endParaRPr lang="id-ID" sz="2400" b="1">
              <a:solidFill>
                <a:schemeClr val="tx1"/>
              </a:solidFill>
              <a:effectLst/>
              <a:latin typeface="+mn-lt"/>
            </a:endParaRPr>
          </a:p>
        </p:txBody>
      </p:sp>
      <p:sp>
        <p:nvSpPr>
          <p:cNvPr id="22" name="Title 1"/>
          <p:cNvSpPr txBox="1">
            <a:spLocks/>
          </p:cNvSpPr>
          <p:nvPr/>
        </p:nvSpPr>
        <p:spPr>
          <a:xfrm>
            <a:off x="5105400" y="1657350"/>
            <a:ext cx="3810000" cy="33178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400" b="1">
                <a:solidFill>
                  <a:schemeClr val="tx1"/>
                </a:solidFill>
              </a:rPr>
              <a:t>2. Faktor penegak hukum</a:t>
            </a:r>
            <a:endParaRPr lang="id-ID" sz="2400" b="1">
              <a:solidFill>
                <a:schemeClr val="tx1"/>
              </a:solidFill>
              <a:effectLst/>
              <a:latin typeface="+mn-lt"/>
            </a:endParaRPr>
          </a:p>
        </p:txBody>
      </p:sp>
      <p:sp>
        <p:nvSpPr>
          <p:cNvPr id="23" name="Title 1"/>
          <p:cNvSpPr txBox="1">
            <a:spLocks/>
          </p:cNvSpPr>
          <p:nvPr/>
        </p:nvSpPr>
        <p:spPr>
          <a:xfrm>
            <a:off x="5105400" y="2495550"/>
            <a:ext cx="3810000" cy="33178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400" b="1">
                <a:solidFill>
                  <a:schemeClr val="tx1"/>
                </a:solidFill>
              </a:rPr>
              <a:t>3. Faktor sarana</a:t>
            </a:r>
            <a:endParaRPr lang="id-ID" sz="2400" b="1">
              <a:solidFill>
                <a:schemeClr val="tx1"/>
              </a:solidFill>
              <a:effectLst/>
              <a:latin typeface="+mn-lt"/>
            </a:endParaRPr>
          </a:p>
        </p:txBody>
      </p:sp>
      <p:sp>
        <p:nvSpPr>
          <p:cNvPr id="12" name="Title 1"/>
          <p:cNvSpPr txBox="1">
            <a:spLocks/>
          </p:cNvSpPr>
          <p:nvPr/>
        </p:nvSpPr>
        <p:spPr>
          <a:xfrm>
            <a:off x="5105400" y="3333750"/>
            <a:ext cx="3810000" cy="33178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400" b="1">
                <a:solidFill>
                  <a:schemeClr val="tx1"/>
                </a:solidFill>
              </a:rPr>
              <a:t>4. Faktor  masyarakat</a:t>
            </a:r>
            <a:endParaRPr lang="id-ID" sz="2400" b="1">
              <a:solidFill>
                <a:schemeClr val="tx1"/>
              </a:solidFill>
              <a:effectLst/>
              <a:latin typeface="+mn-lt"/>
            </a:endParaRPr>
          </a:p>
        </p:txBody>
      </p:sp>
      <p:sp>
        <p:nvSpPr>
          <p:cNvPr id="13" name="Title 1"/>
          <p:cNvSpPr txBox="1">
            <a:spLocks/>
          </p:cNvSpPr>
          <p:nvPr/>
        </p:nvSpPr>
        <p:spPr>
          <a:xfrm>
            <a:off x="5105400" y="4200525"/>
            <a:ext cx="3810000" cy="331788"/>
          </a:xfrm>
          <a:prstGeom prst="rect">
            <a:avLst/>
          </a:prstGeom>
          <a:ln>
            <a:solidFill>
              <a:schemeClr val="tx1"/>
            </a:solidFill>
          </a:ln>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just" fontAlgn="auto">
              <a:spcAft>
                <a:spcPts val="0"/>
              </a:spcAft>
              <a:defRPr/>
            </a:pPr>
            <a:r>
              <a:rPr lang="id-ID" sz="2400" b="1">
                <a:solidFill>
                  <a:schemeClr val="tx1"/>
                </a:solidFill>
              </a:rPr>
              <a:t>5. Faktor kebudayaan</a:t>
            </a:r>
            <a:endParaRPr lang="id-ID" sz="2400" b="1">
              <a:solidFill>
                <a:schemeClr val="tx1"/>
              </a:solidFill>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ppt_x</p:attrName>
                                        </p:attrNameLst>
                                      </p:cBhvr>
                                      <p:tavLst>
                                        <p:tav tm="0">
                                          <p:val>
                                            <p:strVal val="#ppt_x-.2"/>
                                          </p:val>
                                        </p:tav>
                                        <p:tav tm="100000">
                                          <p:val>
                                            <p:strVal val="#ppt_x"/>
                                          </p:val>
                                        </p:tav>
                                      </p:tavLst>
                                    </p:anim>
                                    <p:anim calcmode="lin" valueType="num">
                                      <p:cBhvr>
                                        <p:cTn id="2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8" grpId="0" animBg="1"/>
      <p:bldP spid="19" grpId="0" animBg="1"/>
      <p:bldP spid="22" grpId="0" animBg="1"/>
      <p:bldP spid="23"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34921" y="209550"/>
            <a:ext cx="8101013" cy="577081"/>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3300" dirty="0" smtClean="0">
                <a:solidFill>
                  <a:srgbClr val="FF0000"/>
                </a:solidFill>
                <a:latin typeface="Britannic Bold" panose="020B0903060703020204" pitchFamily="34" charset="0"/>
              </a:rPr>
              <a:t>Sistem Hukum Perlindungan Konsumen</a:t>
            </a:r>
            <a:endParaRPr lang="id-ID" altLang="id-ID" sz="3300" dirty="0">
              <a:solidFill>
                <a:srgbClr val="FF0000"/>
              </a:solidFill>
              <a:latin typeface="Britannic Bold" panose="020B0903060703020204" pitchFamily="34" charset="0"/>
            </a:endParaRPr>
          </a:p>
        </p:txBody>
      </p:sp>
      <p:cxnSp>
        <p:nvCxnSpPr>
          <p:cNvPr id="7" name="Straight Arrow Connector 6"/>
          <p:cNvCxnSpPr>
            <a:stCxn id="6" idx="2"/>
            <a:endCxn id="10" idx="0"/>
          </p:cNvCxnSpPr>
          <p:nvPr/>
        </p:nvCxnSpPr>
        <p:spPr>
          <a:xfrm flipH="1">
            <a:off x="1803584" y="786631"/>
            <a:ext cx="2781844" cy="4135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a:spLocks noChangeArrowheads="1"/>
          </p:cNvSpPr>
          <p:nvPr/>
        </p:nvSpPr>
        <p:spPr bwMode="auto">
          <a:xfrm>
            <a:off x="304802" y="1200150"/>
            <a:ext cx="2997564" cy="931024"/>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2800" dirty="0" smtClean="0">
                <a:solidFill>
                  <a:srgbClr val="0070C0"/>
                </a:solidFill>
                <a:latin typeface="Britannic Bold" panose="020B0903060703020204" pitchFamily="34" charset="0"/>
              </a:rPr>
              <a:t>Substansi Hukum PK</a:t>
            </a:r>
            <a:endParaRPr lang="id-ID" altLang="id-ID" sz="2800" dirty="0">
              <a:solidFill>
                <a:srgbClr val="0070C0"/>
              </a:solidFill>
              <a:latin typeface="Britannic Bold" panose="020B0903060703020204" pitchFamily="34" charset="0"/>
            </a:endParaRPr>
          </a:p>
        </p:txBody>
      </p:sp>
      <p:cxnSp>
        <p:nvCxnSpPr>
          <p:cNvPr id="12" name="Straight Arrow Connector 11"/>
          <p:cNvCxnSpPr>
            <a:stCxn id="6" idx="2"/>
            <a:endCxn id="15" idx="0"/>
          </p:cNvCxnSpPr>
          <p:nvPr/>
        </p:nvCxnSpPr>
        <p:spPr>
          <a:xfrm>
            <a:off x="4585428" y="786631"/>
            <a:ext cx="229816" cy="42817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a:spLocks noChangeArrowheads="1"/>
          </p:cNvSpPr>
          <p:nvPr/>
        </p:nvSpPr>
        <p:spPr bwMode="auto">
          <a:xfrm>
            <a:off x="3457669" y="1214804"/>
            <a:ext cx="2715149" cy="931024"/>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2800" dirty="0" smtClean="0">
                <a:solidFill>
                  <a:srgbClr val="0070C0"/>
                </a:solidFill>
                <a:latin typeface="Britannic Bold" panose="020B0903060703020204" pitchFamily="34" charset="0"/>
              </a:rPr>
              <a:t>Struktur Hukum PK</a:t>
            </a:r>
            <a:endParaRPr lang="id-ID" altLang="id-ID" sz="2800" dirty="0">
              <a:solidFill>
                <a:srgbClr val="0070C0"/>
              </a:solidFill>
              <a:latin typeface="Britannic Bold" panose="020B0903060703020204" pitchFamily="34" charset="0"/>
            </a:endParaRPr>
          </a:p>
        </p:txBody>
      </p:sp>
      <p:cxnSp>
        <p:nvCxnSpPr>
          <p:cNvPr id="19" name="Straight Arrow Connector 18"/>
          <p:cNvCxnSpPr>
            <a:stCxn id="6" idx="2"/>
            <a:endCxn id="22" idx="0"/>
          </p:cNvCxnSpPr>
          <p:nvPr/>
        </p:nvCxnSpPr>
        <p:spPr>
          <a:xfrm>
            <a:off x="4585428" y="786631"/>
            <a:ext cx="3174781" cy="4306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a:spLocks noChangeArrowheads="1"/>
          </p:cNvSpPr>
          <p:nvPr/>
        </p:nvSpPr>
        <p:spPr bwMode="auto">
          <a:xfrm>
            <a:off x="6541009" y="1217266"/>
            <a:ext cx="2438399" cy="931024"/>
          </a:xfrm>
          <a:prstGeom prst="rect">
            <a:avLst/>
          </a:prstGeom>
          <a:noFill/>
          <a:ln>
            <a:solidFill>
              <a:srgbClr val="FF0000"/>
            </a:solidFill>
          </a:ln>
          <a:effectLst>
            <a:outerShdw blurRad="50800" dist="50800" dir="5400000" algn="ctr" rotWithShape="0">
              <a:schemeClr val="tx1"/>
            </a:outerShdw>
          </a:effectLst>
          <a:extLst/>
        </p:spPr>
        <p:txBody>
          <a:bodyPr wrap="square" lIns="68580" tIns="34290" rIns="68580" bIns="3429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defRPr/>
            </a:pPr>
            <a:r>
              <a:rPr lang="id-ID" altLang="id-ID" sz="2800" dirty="0" smtClean="0">
                <a:solidFill>
                  <a:srgbClr val="0070C0"/>
                </a:solidFill>
                <a:latin typeface="Britannic Bold" panose="020B0903060703020204" pitchFamily="34" charset="0"/>
              </a:rPr>
              <a:t>Kultur Hukum PK</a:t>
            </a:r>
            <a:endParaRPr lang="id-ID" altLang="id-ID" sz="2800" dirty="0">
              <a:solidFill>
                <a:srgbClr val="0070C0"/>
              </a:solidFill>
              <a:latin typeface="Britannic Bold" panose="020B0903060703020204" pitchFamily="34" charset="0"/>
            </a:endParaRPr>
          </a:p>
        </p:txBody>
      </p:sp>
      <p:cxnSp>
        <p:nvCxnSpPr>
          <p:cNvPr id="20" name="Straight Arrow Connector 19"/>
          <p:cNvCxnSpPr>
            <a:stCxn id="10" idx="2"/>
            <a:endCxn id="23" idx="0"/>
          </p:cNvCxnSpPr>
          <p:nvPr/>
        </p:nvCxnSpPr>
        <p:spPr>
          <a:xfrm>
            <a:off x="1803584" y="2131174"/>
            <a:ext cx="0" cy="3643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689159" y="2495550"/>
            <a:ext cx="2228850" cy="684803"/>
          </a:xfrm>
          <a:prstGeom prst="rect">
            <a:avLst/>
          </a:prstGeom>
          <a:ln>
            <a:solidFill>
              <a:schemeClr val="tx1"/>
            </a:solidFill>
          </a:ln>
        </p:spPr>
        <p:txBody>
          <a:bodyPr wrap="square" lIns="68580" tIns="34290" rIns="68580" bIns="34290">
            <a:spAutoFit/>
          </a:bodyPr>
          <a:lstStyle/>
          <a:p>
            <a:pPr algn="ctr"/>
            <a:r>
              <a:rPr lang="id-ID" sz="2000" b="1" dirty="0" smtClean="0"/>
              <a:t>Penataan Regulasi</a:t>
            </a:r>
            <a:endParaRPr lang="id-ID" sz="2000" b="1" dirty="0"/>
          </a:p>
        </p:txBody>
      </p:sp>
      <p:cxnSp>
        <p:nvCxnSpPr>
          <p:cNvPr id="24" name="Straight Arrow Connector 23"/>
          <p:cNvCxnSpPr>
            <a:stCxn id="15" idx="2"/>
            <a:endCxn id="25" idx="0"/>
          </p:cNvCxnSpPr>
          <p:nvPr/>
        </p:nvCxnSpPr>
        <p:spPr>
          <a:xfrm flipH="1">
            <a:off x="4814935" y="2145828"/>
            <a:ext cx="309" cy="3497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3429000" y="2495550"/>
            <a:ext cx="2771869" cy="684803"/>
          </a:xfrm>
          <a:prstGeom prst="rect">
            <a:avLst/>
          </a:prstGeom>
          <a:ln>
            <a:solidFill>
              <a:schemeClr val="tx1"/>
            </a:solidFill>
          </a:ln>
        </p:spPr>
        <p:txBody>
          <a:bodyPr wrap="square" lIns="68580" tIns="34290" rIns="68580" bIns="34290">
            <a:spAutoFit/>
          </a:bodyPr>
          <a:lstStyle/>
          <a:p>
            <a:pPr algn="ctr"/>
            <a:r>
              <a:rPr lang="id-ID" sz="2000" b="1" dirty="0" smtClean="0"/>
              <a:t>Penguatan Kelembagaan Hukum</a:t>
            </a:r>
            <a:endParaRPr lang="id-ID" sz="2000" b="1" dirty="0"/>
          </a:p>
        </p:txBody>
      </p:sp>
      <p:cxnSp>
        <p:nvCxnSpPr>
          <p:cNvPr id="26" name="Straight Arrow Connector 25"/>
          <p:cNvCxnSpPr>
            <a:stCxn id="22" idx="2"/>
            <a:endCxn id="27" idx="0"/>
          </p:cNvCxnSpPr>
          <p:nvPr/>
        </p:nvCxnSpPr>
        <p:spPr>
          <a:xfrm flipH="1">
            <a:off x="7696200" y="2148290"/>
            <a:ext cx="64009" cy="3472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6581775" y="2495550"/>
            <a:ext cx="2228850" cy="684803"/>
          </a:xfrm>
          <a:prstGeom prst="rect">
            <a:avLst/>
          </a:prstGeom>
          <a:ln>
            <a:solidFill>
              <a:schemeClr val="tx1"/>
            </a:solidFill>
          </a:ln>
        </p:spPr>
        <p:txBody>
          <a:bodyPr wrap="square" lIns="68580" tIns="34290" rIns="68580" bIns="34290">
            <a:spAutoFit/>
          </a:bodyPr>
          <a:lstStyle/>
          <a:p>
            <a:pPr algn="ctr"/>
            <a:r>
              <a:rPr lang="id-ID" sz="2000" b="1" dirty="0" smtClean="0"/>
              <a:t>Membangun Budaya Hukum</a:t>
            </a:r>
            <a:endParaRPr lang="id-ID" sz="2000" b="1" dirty="0"/>
          </a:p>
        </p:txBody>
      </p:sp>
      <p:cxnSp>
        <p:nvCxnSpPr>
          <p:cNvPr id="28" name="Straight Arrow Connector 27"/>
          <p:cNvCxnSpPr>
            <a:stCxn id="23" idx="2"/>
            <a:endCxn id="31" idx="0"/>
          </p:cNvCxnSpPr>
          <p:nvPr/>
        </p:nvCxnSpPr>
        <p:spPr>
          <a:xfrm>
            <a:off x="1803584" y="3180353"/>
            <a:ext cx="22268" cy="4581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25" idx="2"/>
            <a:endCxn id="32" idx="0"/>
          </p:cNvCxnSpPr>
          <p:nvPr/>
        </p:nvCxnSpPr>
        <p:spPr>
          <a:xfrm flipH="1">
            <a:off x="4800600" y="3180353"/>
            <a:ext cx="14335" cy="3057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27" idx="2"/>
            <a:endCxn id="36" idx="0"/>
          </p:cNvCxnSpPr>
          <p:nvPr/>
        </p:nvCxnSpPr>
        <p:spPr>
          <a:xfrm flipH="1">
            <a:off x="7658409" y="3180353"/>
            <a:ext cx="37791" cy="3057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ctangle 30"/>
          <p:cNvSpPr/>
          <p:nvPr/>
        </p:nvSpPr>
        <p:spPr>
          <a:xfrm>
            <a:off x="381000" y="3638550"/>
            <a:ext cx="2889703" cy="1454244"/>
          </a:xfrm>
          <a:prstGeom prst="rect">
            <a:avLst/>
          </a:prstGeom>
          <a:ln>
            <a:solidFill>
              <a:schemeClr val="tx1"/>
            </a:solidFill>
          </a:ln>
        </p:spPr>
        <p:txBody>
          <a:bodyPr wrap="square" lIns="68580" tIns="34290" rIns="68580" bIns="34290">
            <a:spAutoFit/>
          </a:bodyPr>
          <a:lstStyle/>
          <a:p>
            <a:pPr algn="ctr"/>
            <a:r>
              <a:rPr lang="id-ID" dirty="0" smtClean="0"/>
              <a:t>Adanya tumpang tindih, inefisiensi, disharmoni, dissinkronisasi, kekosongan hukum dan multitafsir.</a:t>
            </a:r>
            <a:endParaRPr lang="id-ID" dirty="0"/>
          </a:p>
        </p:txBody>
      </p:sp>
      <p:sp>
        <p:nvSpPr>
          <p:cNvPr id="32" name="Rectangle 31"/>
          <p:cNvSpPr/>
          <p:nvPr/>
        </p:nvSpPr>
        <p:spPr>
          <a:xfrm>
            <a:off x="3581400" y="3486150"/>
            <a:ext cx="2438400" cy="1454244"/>
          </a:xfrm>
          <a:prstGeom prst="rect">
            <a:avLst/>
          </a:prstGeom>
          <a:ln>
            <a:solidFill>
              <a:schemeClr val="tx1"/>
            </a:solidFill>
          </a:ln>
        </p:spPr>
        <p:txBody>
          <a:bodyPr wrap="square" lIns="68580" tIns="34290" rIns="68580" bIns="34290">
            <a:spAutoFit/>
          </a:bodyPr>
          <a:lstStyle/>
          <a:p>
            <a:pPr algn="ctr"/>
            <a:r>
              <a:rPr lang="id-ID" dirty="0"/>
              <a:t>Tidak </a:t>
            </a:r>
            <a:r>
              <a:rPr lang="id-ID" dirty="0" smtClean="0"/>
              <a:t>efektif dan tumpangtindihnya </a:t>
            </a:r>
            <a:r>
              <a:rPr lang="id-ID" dirty="0"/>
              <a:t>tugas, fungsi dan wewenang lembaga </a:t>
            </a:r>
            <a:r>
              <a:rPr lang="id-ID" dirty="0" smtClean="0"/>
              <a:t>penegak hukum.</a:t>
            </a:r>
            <a:endParaRPr lang="id-ID" dirty="0"/>
          </a:p>
        </p:txBody>
      </p:sp>
      <p:sp>
        <p:nvSpPr>
          <p:cNvPr id="36" name="Rectangle 35"/>
          <p:cNvSpPr/>
          <p:nvPr/>
        </p:nvSpPr>
        <p:spPr>
          <a:xfrm>
            <a:off x="6172818" y="3486150"/>
            <a:ext cx="2971182" cy="1546577"/>
          </a:xfrm>
          <a:prstGeom prst="rect">
            <a:avLst/>
          </a:prstGeom>
          <a:ln>
            <a:solidFill>
              <a:schemeClr val="tx1"/>
            </a:solidFill>
          </a:ln>
        </p:spPr>
        <p:txBody>
          <a:bodyPr wrap="square" lIns="68580" tIns="34290" rIns="68580" bIns="34290">
            <a:spAutoFit/>
          </a:bodyPr>
          <a:lstStyle/>
          <a:p>
            <a:pPr algn="ctr"/>
            <a:r>
              <a:rPr lang="id-ID" sz="1600" dirty="0"/>
              <a:t>Terjadinya ketidakpastian </a:t>
            </a:r>
            <a:r>
              <a:rPr lang="id-ID" sz="1600" dirty="0" smtClean="0"/>
              <a:t>hukum, rendahnya </a:t>
            </a:r>
            <a:r>
              <a:rPr lang="id-ID" sz="1600" dirty="0"/>
              <a:t>kepercayaan publik </a:t>
            </a:r>
            <a:r>
              <a:rPr lang="id-ID" sz="1600" dirty="0" smtClean="0"/>
              <a:t>dan pelanggaran oleh aparat </a:t>
            </a:r>
            <a:r>
              <a:rPr lang="id-ID" sz="1600" dirty="0"/>
              <a:t>penegak hukum membuat </a:t>
            </a:r>
            <a:r>
              <a:rPr lang="id-ID" sz="1600" dirty="0" smtClean="0"/>
              <a:t>budaya </a:t>
            </a:r>
            <a:r>
              <a:rPr lang="id-ID" sz="1600" dirty="0"/>
              <a:t>hukum yang </a:t>
            </a:r>
            <a:r>
              <a:rPr lang="id-ID" sz="1600" dirty="0" smtClean="0"/>
              <a:t>buruk.</a:t>
            </a:r>
            <a:endParaRPr lang="id-ID" sz="1600" dirty="0"/>
          </a:p>
        </p:txBody>
      </p:sp>
    </p:spTree>
    <p:extLst>
      <p:ext uri="{BB962C8B-B14F-4D97-AF65-F5344CB8AC3E}">
        <p14:creationId xmlns:p14="http://schemas.microsoft.com/office/powerpoint/2010/main" val="49728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fill="hold"/>
                                        <p:tgtEl>
                                          <p:spTgt spid="30"/>
                                        </p:tgtEl>
                                        <p:attrNameLst>
                                          <p:attrName>ppt_w</p:attrName>
                                        </p:attrNameLst>
                                      </p:cBhvr>
                                      <p:tavLst>
                                        <p:tav tm="0">
                                          <p:val>
                                            <p:fltVal val="0"/>
                                          </p:val>
                                        </p:tav>
                                        <p:tav tm="100000">
                                          <p:val>
                                            <p:strVal val="#ppt_w"/>
                                          </p:val>
                                        </p:tav>
                                      </p:tavLst>
                                    </p:anim>
                                    <p:anim calcmode="lin" valueType="num">
                                      <p:cBhvr>
                                        <p:cTn id="99" dur="500" fill="hold"/>
                                        <p:tgtEl>
                                          <p:spTgt spid="30"/>
                                        </p:tgtEl>
                                        <p:attrNameLst>
                                          <p:attrName>ppt_h</p:attrName>
                                        </p:attrNameLst>
                                      </p:cBhvr>
                                      <p:tavLst>
                                        <p:tav tm="0">
                                          <p:val>
                                            <p:fltVal val="0"/>
                                          </p:val>
                                        </p:tav>
                                        <p:tav tm="100000">
                                          <p:val>
                                            <p:strVal val="#ppt_h"/>
                                          </p:val>
                                        </p:tav>
                                      </p:tavLst>
                                    </p:anim>
                                    <p:animEffect transition="in" filter="fade">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arn(inVertical)">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barn(inVertical)">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barn(inVertical)">
                                      <p:cBhvr>
                                        <p:cTn id="1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0" grpId="0" animBg="1" autoUpdateAnimBg="0"/>
      <p:bldP spid="15" grpId="0" animBg="1" autoUpdateAnimBg="0"/>
      <p:bldP spid="22" grpId="0" animBg="1" autoUpdateAnimBg="0"/>
      <p:bldP spid="23" grpId="0" animBg="1"/>
      <p:bldP spid="25" grpId="0" animBg="1"/>
      <p:bldP spid="27" grpId="0" animBg="1"/>
      <p:bldP spid="31" grpId="0" animBg="1"/>
      <p:bldP spid="32" grpId="0" animBg="1"/>
      <p:bldP spid="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357422" y="642925"/>
            <a:ext cx="4457704" cy="750099"/>
          </a:xfrm>
          <a:ln>
            <a:solidFill>
              <a:schemeClr val="accent1"/>
            </a:solidFill>
          </a:ln>
        </p:spPr>
        <p:txBody>
          <a:bodyPr/>
          <a:lstStyle/>
          <a:p>
            <a:r>
              <a:rPr lang="id-ID" sz="4000" dirty="0" smtClean="0"/>
              <a:t>POLITIK HUKUM</a:t>
            </a:r>
            <a:endParaRPr lang="id-ID" sz="4000" dirty="0"/>
          </a:p>
        </p:txBody>
      </p:sp>
      <p:sp>
        <p:nvSpPr>
          <p:cNvPr id="5" name="Title 1"/>
          <p:cNvSpPr txBox="1">
            <a:spLocks/>
          </p:cNvSpPr>
          <p:nvPr/>
        </p:nvSpPr>
        <p:spPr>
          <a:xfrm>
            <a:off x="2714612" y="2357436"/>
            <a:ext cx="3714776" cy="857256"/>
          </a:xfrm>
          <a:prstGeom prst="rect">
            <a:avLst/>
          </a:prstGeom>
          <a:ln>
            <a:solidFill>
              <a:schemeClr val="accent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3600" dirty="0" smtClean="0">
                <a:latin typeface="+mj-lt"/>
                <a:ea typeface="+mj-ea"/>
                <a:cs typeface="+mj-cs"/>
              </a:rPr>
              <a:t>SISTEM HUKUM</a:t>
            </a:r>
            <a:endParaRPr kumimoji="0" lang="id-ID"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1000100" y="4018370"/>
            <a:ext cx="7286676" cy="857256"/>
          </a:xfrm>
          <a:prstGeom prst="rect">
            <a:avLst/>
          </a:prstGeom>
          <a:solidFill>
            <a:srgbClr val="FFC000"/>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000" b="1" dirty="0" smtClean="0">
                <a:latin typeface="+mj-lt"/>
                <a:ea typeface="+mj-ea"/>
                <a:cs typeface="+mj-cs"/>
              </a:rPr>
              <a:t>15 KOMPONEN</a:t>
            </a:r>
            <a:endParaRPr kumimoji="0" lang="id-ID"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Down Arrow 10"/>
          <p:cNvSpPr/>
          <p:nvPr/>
        </p:nvSpPr>
        <p:spPr>
          <a:xfrm>
            <a:off x="1928794" y="1553759"/>
            <a:ext cx="5214974" cy="64294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MEMPENGARUHI</a:t>
            </a:r>
            <a:endParaRPr lang="id-ID" sz="2000" b="1" dirty="0">
              <a:solidFill>
                <a:schemeClr val="tx1"/>
              </a:solidFill>
            </a:endParaRPr>
          </a:p>
        </p:txBody>
      </p:sp>
      <p:cxnSp>
        <p:nvCxnSpPr>
          <p:cNvPr id="31" name="Straight Arrow Connector 30"/>
          <p:cNvCxnSpPr/>
          <p:nvPr/>
        </p:nvCxnSpPr>
        <p:spPr>
          <a:xfrm rot="5400000">
            <a:off x="4170955" y="3615737"/>
            <a:ext cx="80367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914400" y="117871"/>
            <a:ext cx="7498080" cy="257160"/>
          </a:xfrm>
          <a:prstGeom prst="rect">
            <a:avLst/>
          </a:prstGeom>
          <a:ln>
            <a:solidFill>
              <a:schemeClr val="tx1"/>
            </a:solidFill>
          </a:ln>
        </p:spPr>
        <p:txBody>
          <a:bodyPr vert="horz" lIns="91440" tIns="45720" rIns="91440" bIns="45720" rtlCol="0" anchor="ctr">
            <a:normAutofit fontScale="37500" lnSpcReduction="20000"/>
          </a:bodyPr>
          <a:lstStyle/>
          <a:p>
            <a:pPr lvl="0" algn="ctr">
              <a:spcBef>
                <a:spcPct val="0"/>
              </a:spcBef>
            </a:pPr>
            <a:r>
              <a:rPr lang="id-ID" sz="3200" dirty="0" smtClean="0"/>
              <a:t>Sunaryati Hartono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76288804"/>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7158" y="44529"/>
            <a:ext cx="8572560" cy="4770537"/>
          </a:xfrm>
          <a:prstGeom prst="rect">
            <a:avLst/>
          </a:prstGeom>
          <a:noFill/>
          <a:ln>
            <a:solidFill>
              <a:schemeClr val="tx1"/>
            </a:solidFill>
          </a:ln>
        </p:spPr>
        <p:txBody>
          <a:bodyPr wrap="square">
            <a:spAutoFit/>
          </a:bodyPr>
          <a:lstStyle/>
          <a:p>
            <a:pPr>
              <a:spcBef>
                <a:spcPts val="600"/>
              </a:spcBef>
              <a:spcAft>
                <a:spcPts val="600"/>
              </a:spcAft>
            </a:pPr>
            <a:r>
              <a:rPr lang="id-ID" sz="1400" dirty="0" smtClean="0"/>
              <a:t>SUNARYATI HARTONO MERINCI SISTEM HUKUM NASIONAL KE DALAM 15 KOMPONEN </a:t>
            </a:r>
          </a:p>
          <a:p>
            <a:pPr marL="342900" indent="-342900">
              <a:spcBef>
                <a:spcPts val="600"/>
              </a:spcBef>
              <a:buFont typeface="+mj-lt"/>
              <a:buAutoNum type="arabicPeriod"/>
            </a:pPr>
            <a:r>
              <a:rPr lang="id-ID" sz="1400" dirty="0" smtClean="0"/>
              <a:t>Filsafat dan Asas-asas Hukum Nasional</a:t>
            </a:r>
          </a:p>
          <a:p>
            <a:pPr marL="342900" indent="-342900">
              <a:spcBef>
                <a:spcPts val="600"/>
              </a:spcBef>
              <a:buFont typeface="+mj-lt"/>
              <a:buAutoNum type="arabicPeriod"/>
            </a:pPr>
            <a:r>
              <a:rPr lang="id-ID" sz="1400" dirty="0" smtClean="0"/>
              <a:t>Wawasan dan pendekatan Pembinaan Hukum Nasional</a:t>
            </a:r>
          </a:p>
          <a:p>
            <a:pPr marL="342900" indent="-342900">
              <a:spcBef>
                <a:spcPts val="600"/>
              </a:spcBef>
              <a:buFont typeface="+mj-lt"/>
              <a:buAutoNum type="arabicPeriod"/>
            </a:pPr>
            <a:r>
              <a:rPr lang="id-ID" sz="1400" dirty="0" smtClean="0"/>
              <a:t>Kaidah-kaidah Hukum (termasuk Yurisprudensi dan Hukum Kebiasaan)</a:t>
            </a:r>
          </a:p>
          <a:p>
            <a:pPr marL="342900" indent="-342900">
              <a:spcBef>
                <a:spcPts val="600"/>
              </a:spcBef>
              <a:buFont typeface="+mj-lt"/>
              <a:buAutoNum type="arabicPeriod"/>
            </a:pPr>
            <a:r>
              <a:rPr lang="id-ID" sz="1400" dirty="0" smtClean="0"/>
              <a:t>Pranata-pranata Hukum</a:t>
            </a:r>
          </a:p>
          <a:p>
            <a:pPr marL="342900" indent="-342900">
              <a:spcBef>
                <a:spcPts val="600"/>
              </a:spcBef>
              <a:buFont typeface="+mj-lt"/>
              <a:buAutoNum type="arabicPeriod"/>
            </a:pPr>
            <a:r>
              <a:rPr lang="id-ID" sz="1400" dirty="0" smtClean="0"/>
              <a:t>Lembaga-lembaga Hukum</a:t>
            </a:r>
          </a:p>
          <a:p>
            <a:pPr marL="342900" indent="-342900">
              <a:spcBef>
                <a:spcPts val="600"/>
              </a:spcBef>
              <a:buFont typeface="+mj-lt"/>
              <a:buAutoNum type="arabicPeriod"/>
            </a:pPr>
            <a:r>
              <a:rPr lang="id-ID" sz="1400" dirty="0" smtClean="0"/>
              <a:t>Kesadaran Hukum Nasional</a:t>
            </a:r>
          </a:p>
          <a:p>
            <a:pPr marL="342900" indent="-342900">
              <a:spcBef>
                <a:spcPts val="600"/>
              </a:spcBef>
              <a:buFont typeface="+mj-lt"/>
              <a:buAutoNum type="arabicPeriod"/>
            </a:pPr>
            <a:r>
              <a:rPr lang="id-ID" sz="1400" dirty="0" smtClean="0"/>
              <a:t>Sikap dan perilaku Hukum</a:t>
            </a:r>
          </a:p>
          <a:p>
            <a:pPr marL="342900" indent="-342900">
              <a:spcBef>
                <a:spcPts val="600"/>
              </a:spcBef>
              <a:buFont typeface="+mj-lt"/>
              <a:buAutoNum type="arabicPeriod"/>
            </a:pPr>
            <a:r>
              <a:rPr lang="id-ID" sz="1400" dirty="0" smtClean="0"/>
              <a:t>Proses dan prosedur, Cara dan Mekanisme Hukum</a:t>
            </a:r>
          </a:p>
          <a:p>
            <a:pPr marL="342900" indent="-342900">
              <a:spcBef>
                <a:spcPts val="600"/>
              </a:spcBef>
              <a:buFont typeface="+mj-lt"/>
              <a:buAutoNum type="arabicPeriod"/>
            </a:pPr>
            <a:r>
              <a:rPr lang="id-ID" sz="1400" dirty="0" smtClean="0"/>
              <a:t>Monitoring, Analisa dan Evaluasi, Pengkajian dan Penelitian Hukum</a:t>
            </a:r>
          </a:p>
          <a:p>
            <a:pPr marL="342900" indent="-342900">
              <a:spcBef>
                <a:spcPts val="600"/>
              </a:spcBef>
              <a:buFont typeface="+mj-lt"/>
              <a:buAutoNum type="arabicPeriod"/>
            </a:pPr>
            <a:r>
              <a:rPr lang="id-ID" sz="1400" dirty="0" smtClean="0"/>
              <a:t>Sistem Pendidikan Hukum (Formal, Non-formal dan Informal)</a:t>
            </a:r>
          </a:p>
          <a:p>
            <a:pPr marL="342900" indent="-342900">
              <a:spcBef>
                <a:spcPts val="600"/>
              </a:spcBef>
              <a:buFont typeface="+mj-lt"/>
              <a:buAutoNum type="arabicPeriod"/>
            </a:pPr>
            <a:r>
              <a:rPr lang="id-ID" sz="1400" dirty="0" smtClean="0"/>
              <a:t>Ilmu Hukum Nasional</a:t>
            </a:r>
          </a:p>
          <a:p>
            <a:pPr marL="342900" indent="-342900">
              <a:spcBef>
                <a:spcPts val="600"/>
              </a:spcBef>
              <a:buFont typeface="+mj-lt"/>
              <a:buAutoNum type="arabicPeriod"/>
            </a:pPr>
            <a:r>
              <a:rPr lang="id-ID" sz="1400" dirty="0" smtClean="0"/>
              <a:t>Profesi Hukum, Para Penegak Hukum dan Pejabat/Petugas Pelayanan Hukum</a:t>
            </a:r>
          </a:p>
          <a:p>
            <a:pPr marL="342900" indent="-342900">
              <a:spcBef>
                <a:spcPts val="600"/>
              </a:spcBef>
              <a:buFont typeface="+mj-lt"/>
              <a:buAutoNum type="arabicPeriod"/>
            </a:pPr>
            <a:r>
              <a:rPr lang="id-ID" sz="1400" dirty="0" smtClean="0"/>
              <a:t>Penyediaan Data, Bahan, Kepustakaan dan Informasi Hukum</a:t>
            </a:r>
          </a:p>
          <a:p>
            <a:pPr marL="342900" indent="-342900">
              <a:spcBef>
                <a:spcPts val="600"/>
              </a:spcBef>
              <a:buFont typeface="+mj-lt"/>
              <a:buAutoNum type="arabicPeriod"/>
            </a:pPr>
            <a:r>
              <a:rPr lang="id-ID" sz="1400" dirty="0" smtClean="0"/>
              <a:t>Sarana dan Prasarana Fisik dan Non-fisik</a:t>
            </a:r>
          </a:p>
          <a:p>
            <a:pPr marL="342900" indent="-342900">
              <a:spcBef>
                <a:spcPts val="600"/>
              </a:spcBef>
              <a:buFont typeface="+mj-lt"/>
              <a:buAutoNum type="arabicPeriod"/>
            </a:pPr>
            <a:r>
              <a:rPr lang="id-ID" sz="1400" dirty="0" smtClean="0"/>
              <a:t>Rencana-rencana Pembangunan Hukum.</a:t>
            </a:r>
          </a:p>
        </p:txBody>
      </p:sp>
    </p:spTree>
    <p:extLst>
      <p:ext uri="{BB962C8B-B14F-4D97-AF65-F5344CB8AC3E}">
        <p14:creationId xmlns:p14="http://schemas.microsoft.com/office/powerpoint/2010/main" val="1240659914"/>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28596" y="763162"/>
            <a:ext cx="8501122" cy="1503788"/>
          </a:xfrm>
          <a:solidFill>
            <a:srgbClr val="FFFF00"/>
          </a:solidFill>
          <a:ln>
            <a:solidFill>
              <a:schemeClr val="tx1"/>
            </a:solidFill>
          </a:ln>
        </p:spPr>
        <p:txBody>
          <a:bodyPr>
            <a:normAutofit/>
          </a:bodyPr>
          <a:lstStyle/>
          <a:p>
            <a:pPr marL="0" indent="0">
              <a:spcBef>
                <a:spcPts val="300"/>
              </a:spcBef>
              <a:buNone/>
            </a:pPr>
            <a:r>
              <a:rPr lang="id-ID" sz="4000" b="1" dirty="0" smtClean="0">
                <a:solidFill>
                  <a:srgbClr val="FF0000"/>
                </a:solidFill>
                <a:effectLst>
                  <a:outerShdw blurRad="38100" dist="38100" dir="2700000" algn="tl">
                    <a:srgbClr val="000000">
                      <a:alpha val="43137"/>
                    </a:srgbClr>
                  </a:outerShdw>
                </a:effectLst>
              </a:rPr>
              <a:t>H. POLITIK HUKUM TERKAIT ERAT DENGAN ASAS-ASAS</a:t>
            </a:r>
          </a:p>
        </p:txBody>
      </p:sp>
    </p:spTree>
    <p:extLst>
      <p:ext uri="{BB962C8B-B14F-4D97-AF65-F5344CB8AC3E}">
        <p14:creationId xmlns:p14="http://schemas.microsoft.com/office/powerpoint/2010/main" val="2965588588"/>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4"/>
          <p:cNvSpPr>
            <a:spLocks noGrp="1"/>
          </p:cNvSpPr>
          <p:nvPr>
            <p:ph type="subTitle" idx="1"/>
          </p:nvPr>
        </p:nvSpPr>
        <p:spPr>
          <a:xfrm>
            <a:off x="228600" y="285750"/>
            <a:ext cx="8686800" cy="4343400"/>
          </a:xfrm>
          <a:ln>
            <a:solidFill>
              <a:srgbClr val="C00000"/>
            </a:solidFill>
          </a:ln>
        </p:spPr>
        <p:txBody>
          <a:bodyPr>
            <a:normAutofit lnSpcReduction="10000"/>
          </a:bodyPr>
          <a:lstStyle/>
          <a:p>
            <a:r>
              <a:rPr lang="id-ID" sz="2600" b="1" dirty="0" smtClean="0">
                <a:solidFill>
                  <a:srgbClr val="FFFF00"/>
                </a:solidFill>
              </a:rPr>
              <a:t>Asas lex specialis derogat legi generalis</a:t>
            </a:r>
            <a:r>
              <a:rPr lang="id-ID" sz="2600" dirty="0" smtClean="0">
                <a:solidFill>
                  <a:srgbClr val="FFFF00"/>
                </a:solidFill>
              </a:rPr>
              <a:t>, artinya : ketentuan yang khusus mengesampingkan ketentuan yang umum. (mengenai pengaturan yang sama)</a:t>
            </a:r>
          </a:p>
          <a:p>
            <a:r>
              <a:rPr lang="id-ID" sz="2600" b="1" dirty="0" smtClean="0">
                <a:solidFill>
                  <a:srgbClr val="FFFF00"/>
                </a:solidFill>
              </a:rPr>
              <a:t>Asas lex superior derogat legi inferior </a:t>
            </a:r>
            <a:r>
              <a:rPr lang="id-ID" sz="2600" dirty="0" smtClean="0">
                <a:solidFill>
                  <a:srgbClr val="FFFF00"/>
                </a:solidFill>
              </a:rPr>
              <a:t>artinya : aturan yang lebih tinggi mengesampingkan aturan yang rendah (berdasarkan hirarki).</a:t>
            </a:r>
          </a:p>
          <a:p>
            <a:r>
              <a:rPr lang="id-ID" sz="2600" b="1" dirty="0" smtClean="0">
                <a:solidFill>
                  <a:srgbClr val="FFFF00"/>
                </a:solidFill>
              </a:rPr>
              <a:t>Asas lex posterior derogat legi priori</a:t>
            </a:r>
            <a:r>
              <a:rPr lang="id-ID" sz="2600" dirty="0" smtClean="0">
                <a:solidFill>
                  <a:srgbClr val="FFFF00"/>
                </a:solidFill>
              </a:rPr>
              <a:t>, artinya : aturan yang baru mengesampingkan aturan yang lama. (aturan yang derajatnya sama, misalnya UU 40 Tahun 2007 tentang Perseroan Terbatas mengenyampingkan UU No 1 Tahun 1995.)</a:t>
            </a: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28596" y="763162"/>
            <a:ext cx="8501122" cy="1503788"/>
          </a:xfrm>
          <a:solidFill>
            <a:srgbClr val="FFFF00"/>
          </a:solidFill>
          <a:ln>
            <a:solidFill>
              <a:schemeClr val="tx1"/>
            </a:solidFill>
          </a:ln>
        </p:spPr>
        <p:txBody>
          <a:bodyPr>
            <a:normAutofit/>
          </a:bodyPr>
          <a:lstStyle/>
          <a:p>
            <a:pPr marL="0" indent="0">
              <a:spcBef>
                <a:spcPts val="300"/>
              </a:spcBef>
              <a:buNone/>
            </a:pPr>
            <a:r>
              <a:rPr lang="id-ID" sz="4000" b="1" dirty="0" smtClean="0">
                <a:solidFill>
                  <a:srgbClr val="FF0000"/>
                </a:solidFill>
                <a:effectLst>
                  <a:outerShdw blurRad="38100" dist="38100" dir="2700000" algn="tl">
                    <a:srgbClr val="000000">
                      <a:alpha val="43137"/>
                    </a:srgbClr>
                  </a:outerShdw>
                </a:effectLst>
              </a:rPr>
              <a:t>I.BIDANG-BIDANG POLITIK HUKUM (CONTOH)</a:t>
            </a:r>
          </a:p>
        </p:txBody>
      </p:sp>
    </p:spTree>
    <p:extLst>
      <p:ext uri="{BB962C8B-B14F-4D97-AF65-F5344CB8AC3E}">
        <p14:creationId xmlns:p14="http://schemas.microsoft.com/office/powerpoint/2010/main" val="3168486414"/>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2150"/>
            <a:ext cx="7772400" cy="2271728"/>
          </a:xfrm>
        </p:spPr>
        <p:txBody>
          <a:bodyPr>
            <a:noAutofit/>
          </a:bodyPr>
          <a:lstStyle/>
          <a:p>
            <a:r>
              <a:rPr lang="id-ID" sz="4000" dirty="0" smtClean="0"/>
              <a:t>Seperti juga Politik Hukum pada umumnya, </a:t>
            </a:r>
            <a:r>
              <a:rPr lang="id-ID" sz="4000" b="1" dirty="0" smtClean="0"/>
              <a:t>Politik Hukum</a:t>
            </a:r>
            <a:r>
              <a:rPr lang="id-ID" sz="4000" dirty="0" smtClean="0"/>
              <a:t> </a:t>
            </a:r>
            <a:r>
              <a:rPr lang="id-ID" sz="4000" b="1" dirty="0" smtClean="0"/>
              <a:t>SeTIAP Bidang pun </a:t>
            </a:r>
            <a:r>
              <a:rPr lang="id-ID" sz="4000" dirty="0" smtClean="0"/>
              <a:t>juga harus mengandung asas Kemanfaatan, Keadilan Dan Kepastian Hukum.</a:t>
            </a:r>
            <a:endParaRPr lang="id-ID" sz="4000" dirty="0"/>
          </a:p>
        </p:txBody>
      </p:sp>
    </p:spTree>
    <p:extLst>
      <p:ext uri="{BB962C8B-B14F-4D97-AF65-F5344CB8AC3E}">
        <p14:creationId xmlns:p14="http://schemas.microsoft.com/office/powerpoint/2010/main" val="3441560638"/>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3"/>
          <p:cNvSpPr>
            <a:spLocks noChangeArrowheads="1"/>
          </p:cNvSpPr>
          <p:nvPr/>
        </p:nvSpPr>
        <p:spPr bwMode="auto">
          <a:xfrm>
            <a:off x="4267200" y="1885950"/>
            <a:ext cx="762000" cy="1219200"/>
          </a:xfrm>
          <a:prstGeom prst="roundRect">
            <a:avLst>
              <a:gd name="adj" fmla="val 16667"/>
            </a:avLst>
          </a:prstGeom>
          <a:solidFill>
            <a:schemeClr val="accent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id-ID" sz="1400" b="1" dirty="0" smtClean="0">
                <a:solidFill>
                  <a:schemeClr val="bg1"/>
                </a:solidFill>
                <a:effectLst>
                  <a:outerShdw blurRad="38100" dist="38100" dir="2700000" algn="tl">
                    <a:srgbClr val="000000"/>
                  </a:outerShdw>
                </a:effectLst>
                <a:latin typeface="Lucida Sans Unicode" pitchFamily="34" charset="0"/>
                <a:cs typeface="Lucida Sans Unicode" pitchFamily="34" charset="0"/>
              </a:rPr>
              <a:t>POLITIK</a:t>
            </a:r>
          </a:p>
          <a:p>
            <a:pPr algn="ctr">
              <a:defRPr/>
            </a:pPr>
            <a:r>
              <a:rPr lang="id-ID" sz="1400" b="1" dirty="0" smtClean="0">
                <a:solidFill>
                  <a:schemeClr val="bg1"/>
                </a:solidFill>
                <a:effectLst>
                  <a:outerShdw blurRad="38100" dist="38100" dir="2700000" algn="tl">
                    <a:srgbClr val="000000"/>
                  </a:outerShdw>
                </a:effectLst>
                <a:latin typeface="Lucida Sans Unicode" pitchFamily="34" charset="0"/>
                <a:cs typeface="Lucida Sans Unicode" pitchFamily="34" charset="0"/>
              </a:rPr>
              <a:t>HUKUM</a:t>
            </a:r>
            <a:endParaRPr lang="id-ID" sz="1400" b="1" dirty="0">
              <a:solidFill>
                <a:schemeClr val="bg1"/>
              </a:solidFill>
              <a:effectLst>
                <a:outerShdw blurRad="38100" dist="38100" dir="2700000" algn="tl">
                  <a:srgbClr val="000000"/>
                </a:outerShdw>
              </a:effectLst>
              <a:latin typeface="Lucida Sans Unicode" pitchFamily="34" charset="0"/>
              <a:cs typeface="Lucida Sans Unicode" pitchFamily="34" charset="0"/>
            </a:endParaRPr>
          </a:p>
        </p:txBody>
      </p:sp>
      <p:sp>
        <p:nvSpPr>
          <p:cNvPr id="19" name="Left Arrow 18"/>
          <p:cNvSpPr/>
          <p:nvPr/>
        </p:nvSpPr>
        <p:spPr>
          <a:xfrm>
            <a:off x="3352800" y="1581150"/>
            <a:ext cx="881066" cy="1828800"/>
          </a:xfrm>
          <a:prstGeom prst="lef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0" y="-19050"/>
            <a:ext cx="3352799" cy="5262979"/>
          </a:xfrm>
          <a:prstGeom prst="rect">
            <a:avLst/>
          </a:prstGeom>
          <a:solidFill>
            <a:srgbClr val="FF0000"/>
          </a:solidFill>
          <a:ln>
            <a:solidFill>
              <a:schemeClr val="accent1"/>
            </a:solidFill>
          </a:ln>
        </p:spPr>
        <p:txBody>
          <a:bodyPr wrap="square" rtlCol="0">
            <a:spAutoFit/>
          </a:bodyPr>
          <a:lstStyle/>
          <a:p>
            <a:r>
              <a:rPr lang="id-ID" sz="1200" b="1" dirty="0" smtClean="0">
                <a:solidFill>
                  <a:srgbClr val="002060"/>
                </a:solidFill>
              </a:rPr>
              <a:t>Beberapa “senjata” dari Politik Hukum Perlindungan Konsumen yg ada dalam UUPK:</a:t>
            </a:r>
          </a:p>
          <a:p>
            <a:pPr marL="457200" indent="-457200">
              <a:buFont typeface="+mj-lt"/>
              <a:buAutoNum type="arabicPeriod"/>
            </a:pPr>
            <a:r>
              <a:rPr lang="id-ID" sz="1200" dirty="0" smtClean="0"/>
              <a:t>Kriminalisasi perjanjian (perbuatan perdata);</a:t>
            </a:r>
          </a:p>
          <a:p>
            <a:pPr marL="457200" indent="-457200">
              <a:buFont typeface="+mj-lt"/>
              <a:buAutoNum type="arabicPeriod"/>
            </a:pPr>
            <a:r>
              <a:rPr lang="id-ID" sz="1200" dirty="0" smtClean="0"/>
              <a:t>Sanksi perdata, pidana dan administrasi;</a:t>
            </a:r>
          </a:p>
          <a:p>
            <a:pPr marL="457200" indent="-457200">
              <a:buFont typeface="+mj-lt"/>
              <a:buAutoNum type="arabicPeriod"/>
            </a:pPr>
            <a:r>
              <a:rPr lang="id-ID" sz="1200" dirty="0" smtClean="0"/>
              <a:t>Beban pembuktian terbalik;</a:t>
            </a:r>
          </a:p>
          <a:p>
            <a:pPr marL="457200" indent="-457200">
              <a:buFont typeface="+mj-lt"/>
              <a:buAutoNum type="arabicPeriod"/>
            </a:pPr>
            <a:r>
              <a:rPr lang="id-ID" sz="1200" dirty="0" smtClean="0"/>
              <a:t>Dibentuknya 3 lembaga perlindungan konsumen (BPSK, LPKSM, BPKN);</a:t>
            </a:r>
          </a:p>
          <a:p>
            <a:pPr marL="457200" indent="-457200">
              <a:buFont typeface="+mj-lt"/>
              <a:buAutoNum type="arabicPeriod"/>
            </a:pPr>
            <a:r>
              <a:rPr lang="id-ID" sz="1200" dirty="0" smtClean="0"/>
              <a:t>UUPK secara tegas disebut sebagai landasan hukum yg kuat bagi pemerintah dan LPKSM utk melakukan pemberdayaan konsumen; </a:t>
            </a:r>
          </a:p>
          <a:p>
            <a:pPr marL="457200" indent="-457200">
              <a:buFont typeface="+mj-lt"/>
              <a:buAutoNum type="arabicPeriod"/>
            </a:pPr>
            <a:r>
              <a:rPr lang="id-ID" sz="1200" dirty="0" smtClean="0"/>
              <a:t>LPKSM sebagai salah satu unsur dari berdirinya BPSK dan BPKN;</a:t>
            </a:r>
          </a:p>
          <a:p>
            <a:pPr marL="457200" indent="-457200">
              <a:buFont typeface="+mj-lt"/>
              <a:buAutoNum type="arabicPeriod"/>
            </a:pPr>
            <a:r>
              <a:rPr lang="id-ID" sz="1200" dirty="0" smtClean="0"/>
              <a:t>Adanya gugatan class action;</a:t>
            </a:r>
          </a:p>
          <a:p>
            <a:pPr marL="457200" indent="-457200">
              <a:buFont typeface="+mj-lt"/>
              <a:buAutoNum type="arabicPeriod"/>
            </a:pPr>
            <a:r>
              <a:rPr lang="id-ID" sz="1200" dirty="0" smtClean="0"/>
              <a:t>Adanya lembaga arbitrase/quasi peradilan (BPSK);</a:t>
            </a:r>
          </a:p>
          <a:p>
            <a:pPr marL="457200" indent="-457200">
              <a:buFont typeface="+mj-lt"/>
              <a:buAutoNum type="arabicPeriod"/>
            </a:pPr>
            <a:r>
              <a:rPr lang="id-ID" sz="1200" dirty="0" smtClean="0"/>
              <a:t>Putusan BPSK final dan mengikat;</a:t>
            </a:r>
          </a:p>
          <a:p>
            <a:pPr marL="457200" indent="-457200">
              <a:buFont typeface="+mj-lt"/>
              <a:buAutoNum type="arabicPeriod"/>
            </a:pPr>
            <a:r>
              <a:rPr lang="id-ID" sz="1200" dirty="0" smtClean="0"/>
              <a:t>Putusan BPSK sebagai bukti awal untuk proses pidana;</a:t>
            </a:r>
          </a:p>
          <a:p>
            <a:pPr marL="457200" indent="-457200">
              <a:buFont typeface="+mj-lt"/>
              <a:buAutoNum type="arabicPeriod"/>
            </a:pPr>
            <a:r>
              <a:rPr lang="id-ID" sz="1200" dirty="0" smtClean="0"/>
              <a:t>UUPK  </a:t>
            </a:r>
            <a:r>
              <a:rPr lang="en-GB" sz="1200" dirty="0" err="1" smtClean="0"/>
              <a:t>memberikan</a:t>
            </a:r>
            <a:r>
              <a:rPr lang="en-GB" sz="1200" dirty="0" smtClean="0"/>
              <a:t> </a:t>
            </a:r>
            <a:r>
              <a:rPr lang="en-GB" sz="1200" dirty="0" err="1" smtClean="0"/>
              <a:t>perhatian</a:t>
            </a:r>
            <a:r>
              <a:rPr lang="en-GB" sz="1200" dirty="0" smtClean="0"/>
              <a:t> </a:t>
            </a:r>
            <a:r>
              <a:rPr lang="en-GB" sz="1200" dirty="0" err="1" smtClean="0"/>
              <a:t>khusus</a:t>
            </a:r>
            <a:r>
              <a:rPr lang="en-GB" sz="1200" dirty="0" smtClean="0"/>
              <a:t> </a:t>
            </a:r>
            <a:r>
              <a:rPr lang="en-GB" sz="1200" dirty="0" err="1" smtClean="0"/>
              <a:t>kepada</a:t>
            </a:r>
            <a:r>
              <a:rPr lang="en-GB" sz="1200" dirty="0" smtClean="0"/>
              <a:t> </a:t>
            </a:r>
            <a:r>
              <a:rPr lang="en-GB" sz="1200" dirty="0" err="1" smtClean="0"/>
              <a:t>pelaku</a:t>
            </a:r>
            <a:r>
              <a:rPr lang="en-GB" sz="1200" dirty="0" smtClean="0"/>
              <a:t> </a:t>
            </a:r>
            <a:r>
              <a:rPr lang="en-GB" sz="1200" dirty="0" err="1" smtClean="0"/>
              <a:t>usaha</a:t>
            </a:r>
            <a:r>
              <a:rPr lang="en-GB" sz="1200" dirty="0" smtClean="0"/>
              <a:t> </a:t>
            </a:r>
            <a:r>
              <a:rPr lang="en-GB" sz="1200" dirty="0" err="1" smtClean="0"/>
              <a:t>kecil</a:t>
            </a:r>
            <a:r>
              <a:rPr lang="en-GB" sz="1200" dirty="0" smtClean="0"/>
              <a:t> </a:t>
            </a:r>
            <a:r>
              <a:rPr lang="en-GB" sz="1200" dirty="0" err="1" smtClean="0"/>
              <a:t>dan</a:t>
            </a:r>
            <a:r>
              <a:rPr lang="en-GB" sz="1200" dirty="0" smtClean="0"/>
              <a:t> </a:t>
            </a:r>
            <a:r>
              <a:rPr lang="en-GB" sz="1200" dirty="0" err="1" smtClean="0"/>
              <a:t>menengah</a:t>
            </a:r>
            <a:r>
              <a:rPr lang="en-GB" sz="1200" dirty="0" smtClean="0"/>
              <a:t>. Hal </a:t>
            </a:r>
            <a:r>
              <a:rPr lang="en-GB" sz="1200" dirty="0" err="1" smtClean="0"/>
              <a:t>itu</a:t>
            </a:r>
            <a:r>
              <a:rPr lang="en-GB" sz="1200" dirty="0" smtClean="0"/>
              <a:t> </a:t>
            </a:r>
            <a:r>
              <a:rPr lang="en-GB" sz="1200" dirty="0" err="1" smtClean="0"/>
              <a:t>dilakukan</a:t>
            </a:r>
            <a:r>
              <a:rPr lang="en-GB" sz="1200" dirty="0" smtClean="0"/>
              <a:t> </a:t>
            </a:r>
            <a:r>
              <a:rPr lang="en-GB" sz="1200" dirty="0" err="1" smtClean="0"/>
              <a:t>melalui</a:t>
            </a:r>
            <a:r>
              <a:rPr lang="en-GB" sz="1200" dirty="0" smtClean="0"/>
              <a:t> </a:t>
            </a:r>
            <a:r>
              <a:rPr lang="en-GB" sz="1200" dirty="0" err="1" smtClean="0"/>
              <a:t>upaya</a:t>
            </a:r>
            <a:r>
              <a:rPr lang="en-GB" sz="1200" dirty="0" smtClean="0"/>
              <a:t> </a:t>
            </a:r>
            <a:r>
              <a:rPr lang="en-GB" sz="1200" dirty="0" err="1" smtClean="0"/>
              <a:t>pembinaan</a:t>
            </a:r>
            <a:r>
              <a:rPr lang="en-GB" sz="1200" dirty="0" smtClean="0"/>
              <a:t> </a:t>
            </a:r>
            <a:r>
              <a:rPr lang="en-GB" sz="1200" dirty="0" err="1" smtClean="0"/>
              <a:t>dan</a:t>
            </a:r>
            <a:r>
              <a:rPr lang="en-GB" sz="1200" dirty="0" smtClean="0"/>
              <a:t> </a:t>
            </a:r>
            <a:r>
              <a:rPr lang="en-GB" sz="1200" dirty="0" err="1" smtClean="0"/>
              <a:t>penerapan</a:t>
            </a:r>
            <a:r>
              <a:rPr lang="en-GB" sz="1200" dirty="0" smtClean="0"/>
              <a:t> </a:t>
            </a:r>
            <a:r>
              <a:rPr lang="en-GB" sz="1200" dirty="0" err="1" smtClean="0"/>
              <a:t>sanksi</a:t>
            </a:r>
            <a:r>
              <a:rPr lang="en-GB" sz="1200" dirty="0" smtClean="0"/>
              <a:t> </a:t>
            </a:r>
            <a:r>
              <a:rPr lang="en-GB" sz="1200" dirty="0" err="1" smtClean="0"/>
              <a:t>atas</a:t>
            </a:r>
            <a:r>
              <a:rPr lang="en-GB" sz="1200" dirty="0" smtClean="0"/>
              <a:t> </a:t>
            </a:r>
            <a:r>
              <a:rPr lang="en-GB" sz="1200" dirty="0" err="1" smtClean="0"/>
              <a:t>pelanggarannya</a:t>
            </a:r>
            <a:r>
              <a:rPr lang="en-GB" sz="1200" dirty="0" smtClean="0"/>
              <a:t>.</a:t>
            </a:r>
            <a:endParaRPr lang="id-ID" sz="1200" dirty="0" smtClean="0"/>
          </a:p>
          <a:p>
            <a:pPr marL="457200" indent="-457200">
              <a:buFont typeface="+mj-lt"/>
              <a:buAutoNum type="arabicPeriod"/>
            </a:pPr>
            <a:r>
              <a:rPr lang="id-ID" sz="1200" b="1" dirty="0" smtClean="0">
                <a:solidFill>
                  <a:srgbClr val="FFFF00"/>
                </a:solidFill>
                <a:effectLst>
                  <a:outerShdw blurRad="38100" dist="38100" dir="2700000" algn="tl">
                    <a:srgbClr val="000000">
                      <a:alpha val="43137"/>
                    </a:srgbClr>
                  </a:outerShdw>
                </a:effectLst>
              </a:rPr>
              <a:t>Umbrella act (UUPK sbg Payung).</a:t>
            </a:r>
          </a:p>
        </p:txBody>
      </p:sp>
      <p:sp>
        <p:nvSpPr>
          <p:cNvPr id="21" name="Right Arrow 20"/>
          <p:cNvSpPr/>
          <p:nvPr/>
        </p:nvSpPr>
        <p:spPr>
          <a:xfrm>
            <a:off x="5029200" y="1581150"/>
            <a:ext cx="838200" cy="198120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2" name="Rectangle 3"/>
          <p:cNvSpPr txBox="1">
            <a:spLocks noChangeArrowheads="1"/>
          </p:cNvSpPr>
          <p:nvPr/>
        </p:nvSpPr>
        <p:spPr>
          <a:xfrm>
            <a:off x="5867400" y="0"/>
            <a:ext cx="3276600" cy="5143500"/>
          </a:xfrm>
          <a:prstGeom prst="rect">
            <a:avLst/>
          </a:prstGeom>
          <a:solidFill>
            <a:srgbClr val="FF0000"/>
          </a:solidFill>
          <a:ln>
            <a:solidFill>
              <a:schemeClr val="tx1"/>
            </a:solidFill>
          </a:ln>
        </p:spPr>
        <p:txBody>
          <a:bodyPr vert="horz" lIns="91440" tIns="45720" rIns="91440" bIns="45720" rtlCol="0">
            <a:normAutofit fontScale="70000" lnSpcReduction="20000"/>
          </a:bodyPr>
          <a:lstStyle/>
          <a:p>
            <a:pPr marL="514350" marR="0" lvl="0" indent="-51435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id-ID" sz="1700" b="1" i="0" u="none" strike="noStrike" kern="10" cap="none" spc="0" normalizeH="0" baseline="0" noProof="0" dirty="0" smtClean="0">
                <a:ln w="9525">
                  <a:noFill/>
                  <a:round/>
                  <a:headEnd/>
                  <a:tailEnd/>
                </a:ln>
                <a:solidFill>
                  <a:srgbClr val="0000FF"/>
                </a:solidFill>
                <a:effectLst>
                  <a:outerShdw dist="35921" dir="2700000" algn="ctr" rotWithShape="0">
                    <a:srgbClr val="C0C0C0">
                      <a:alpha val="79999"/>
                    </a:srgbClr>
                  </a:outerShdw>
                </a:effectLst>
                <a:uLnTx/>
                <a:uFillTx/>
                <a:latin typeface="Times New Roman"/>
                <a:ea typeface="+mn-ea"/>
                <a:cs typeface="Times New Roman"/>
              </a:rPr>
              <a:t>Kebijakan &amp; Undang-undang (ruang lingkup &amp; komponen Politik Hukum):</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Hukum tertulis dan hukum tidak tertulis.</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Ilmu/teori dan seni/praktik.</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Sollen dan sein.</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Kebijakan tertulis dan kebijakan tidak tertulis.</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Peraturan perundang-undangan dan yurisprudensi</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Privat dan publik.</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Perjanjian dan peraturan perundang-undangan.</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Negara dan pemerintah</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Norma daerah/lokal, nasional dan internasional</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Masa lalu, masa kini, dan masa depan</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Perancangan/penciptaan hukum, pelaksanaan/ penegakan hukum, dan pengembangan hukum.</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Planning, organizing, actuating, controling, dan evaluating</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Nir aksi (</a:t>
            </a:r>
            <a:r>
              <a:rPr kumimoji="0" lang="id-ID" sz="1700" b="0" i="1" u="none" strike="noStrike" kern="1200" cap="none" spc="0" normalizeH="0" baseline="0" noProof="0" dirty="0" smtClean="0">
                <a:ln>
                  <a:noFill/>
                </a:ln>
                <a:solidFill>
                  <a:schemeClr val="tx1"/>
                </a:solidFill>
                <a:effectLst/>
                <a:uLnTx/>
                <a:uFillTx/>
                <a:latin typeface="+mn-lt"/>
                <a:ea typeface="+mn-ea"/>
                <a:cs typeface="+mn-cs"/>
              </a:rPr>
              <a:t>do nothing strategy</a:t>
            </a:r>
            <a:r>
              <a:rPr kumimoji="0" lang="id-ID" sz="1700" b="0" i="0" u="none" strike="noStrike" kern="1200" cap="none" spc="0" normalizeH="0" baseline="0" noProof="0" dirty="0" smtClean="0">
                <a:ln>
                  <a:noFill/>
                </a:ln>
                <a:solidFill>
                  <a:schemeClr val="tx1"/>
                </a:solidFill>
                <a:effectLst/>
                <a:uLnTx/>
                <a:uFillTx/>
                <a:latin typeface="+mn-lt"/>
                <a:ea typeface="+mn-ea"/>
                <a:cs typeface="+mn-cs"/>
              </a:rPr>
              <a:t>), ragam aksi </a:t>
            </a:r>
            <a:r>
              <a:rPr kumimoji="0" lang="id-ID" sz="1700" b="0" i="1" u="none" strike="noStrike" kern="1200" cap="none" spc="0" normalizeH="0" baseline="0" noProof="0" dirty="0" smtClean="0">
                <a:ln>
                  <a:noFill/>
                </a:ln>
                <a:solidFill>
                  <a:schemeClr val="tx1"/>
                </a:solidFill>
                <a:effectLst/>
                <a:uLnTx/>
                <a:uFillTx/>
                <a:latin typeface="+mn-lt"/>
                <a:ea typeface="+mn-ea"/>
                <a:cs typeface="+mn-cs"/>
              </a:rPr>
              <a:t>(miscellaneous), </a:t>
            </a:r>
            <a:r>
              <a:rPr kumimoji="0" lang="id-ID" sz="1700" b="0" i="0" u="none" strike="noStrike" kern="1200" cap="none" spc="0" normalizeH="0" baseline="0" noProof="0" dirty="0" smtClean="0">
                <a:ln>
                  <a:noFill/>
                </a:ln>
                <a:solidFill>
                  <a:schemeClr val="tx1"/>
                </a:solidFill>
                <a:effectLst/>
                <a:uLnTx/>
                <a:uFillTx/>
                <a:latin typeface="+mn-lt"/>
                <a:ea typeface="+mn-ea"/>
                <a:cs typeface="+mn-cs"/>
              </a:rPr>
              <a:t>peraturan perundang-undangan</a:t>
            </a:r>
            <a:r>
              <a:rPr kumimoji="0" lang="id-ID" sz="1700" b="0" i="1" u="none" strike="noStrike" kern="1200" cap="none" spc="0" normalizeH="0" baseline="0" noProof="0" dirty="0" smtClean="0">
                <a:ln>
                  <a:noFill/>
                </a:ln>
                <a:solidFill>
                  <a:schemeClr val="tx1"/>
                </a:solidFill>
                <a:effectLst/>
                <a:uLnTx/>
                <a:uFillTx/>
                <a:latin typeface="+mn-lt"/>
                <a:ea typeface="+mn-ea"/>
                <a:cs typeface="+mn-cs"/>
              </a:rPr>
              <a:t> (legislation), </a:t>
            </a:r>
            <a:r>
              <a:rPr kumimoji="0" lang="id-ID" sz="1700" b="0" i="0" u="none" strike="noStrike" kern="1200" cap="none" spc="0" normalizeH="0" baseline="0" noProof="0" dirty="0" smtClean="0">
                <a:ln>
                  <a:noFill/>
                </a:ln>
                <a:solidFill>
                  <a:schemeClr val="tx1"/>
                </a:solidFill>
                <a:effectLst/>
                <a:uLnTx/>
                <a:uFillTx/>
                <a:latin typeface="+mn-lt"/>
                <a:ea typeface="+mn-ea"/>
                <a:cs typeface="+mn-cs"/>
              </a:rPr>
              <a:t>peradilan/luar peradilan</a:t>
            </a:r>
            <a:r>
              <a:rPr kumimoji="0" lang="id-ID" sz="1700" b="0" i="1" u="none" strike="noStrike" kern="1200" cap="none" spc="0" normalizeH="0" baseline="0" noProof="0" dirty="0" smtClean="0">
                <a:ln>
                  <a:noFill/>
                </a:ln>
                <a:solidFill>
                  <a:schemeClr val="tx1"/>
                </a:solidFill>
                <a:effectLst/>
                <a:uLnTx/>
                <a:uFillTx/>
                <a:latin typeface="+mn-lt"/>
                <a:ea typeface="+mn-ea"/>
                <a:cs typeface="+mn-cs"/>
              </a:rPr>
              <a:t> (litigation/non-litigation), </a:t>
            </a:r>
            <a:r>
              <a:rPr kumimoji="0" lang="id-ID" sz="1700" b="0" i="0" u="none" strike="noStrike" kern="1200" cap="none" spc="0" normalizeH="0" baseline="0" noProof="0" dirty="0" smtClean="0">
                <a:ln>
                  <a:noFill/>
                </a:ln>
                <a:solidFill>
                  <a:schemeClr val="tx1"/>
                </a:solidFill>
                <a:effectLst/>
                <a:uLnTx/>
                <a:uFillTx/>
                <a:latin typeface="+mn-lt"/>
                <a:ea typeface="+mn-ea"/>
                <a:cs typeface="+mn-cs"/>
              </a:rPr>
              <a:t>dan peraturan mandiri</a:t>
            </a:r>
            <a:r>
              <a:rPr kumimoji="0" lang="id-ID" sz="1700" b="0" i="1" u="none" strike="noStrike" kern="1200" cap="none" spc="0" normalizeH="0" baseline="0" noProof="0" dirty="0" smtClean="0">
                <a:ln>
                  <a:noFill/>
                </a:ln>
                <a:solidFill>
                  <a:schemeClr val="tx1"/>
                </a:solidFill>
                <a:effectLst/>
                <a:uLnTx/>
                <a:uFillTx/>
                <a:latin typeface="+mn-lt"/>
                <a:ea typeface="+mn-ea"/>
                <a:cs typeface="+mn-cs"/>
              </a:rPr>
              <a:t> (voluntary self-regulation)</a:t>
            </a:r>
            <a:endParaRPr kumimoji="0" lang="id-ID" sz="1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Kebijakan pemerintah, nilai-nilai masyarakat, alat-alat perlengkapan pemerintahan, aparat pelaksana/sumber daya manusia aparat/birokrat.</a:t>
            </a:r>
          </a:p>
          <a:p>
            <a:pPr marL="342900" marR="0" lvl="0" indent="-342900" algn="l" defTabSz="914400" rtl="0" eaLnBrk="1" fontAlgn="auto" latinLnBrk="0" hangingPunct="1">
              <a:lnSpc>
                <a:spcPct val="100000"/>
              </a:lnSpc>
              <a:spcBef>
                <a:spcPct val="0"/>
              </a:spcBef>
              <a:spcAft>
                <a:spcPts val="0"/>
              </a:spcAft>
              <a:buClrTx/>
              <a:buSzTx/>
              <a:buFont typeface="Calibri" pitchFamily="34" charset="0"/>
              <a:buAutoNum type="arabicPeriod"/>
              <a:tabLst/>
              <a:defRPr/>
            </a:pPr>
            <a:r>
              <a:rPr kumimoji="0" lang="id-ID" sz="1700" b="0" i="0" u="none" strike="noStrike" kern="1200" cap="none" spc="0" normalizeH="0" baseline="0" noProof="0" dirty="0" smtClean="0">
                <a:ln>
                  <a:noFill/>
                </a:ln>
                <a:solidFill>
                  <a:schemeClr val="tx1"/>
                </a:solidFill>
                <a:effectLst/>
                <a:uLnTx/>
                <a:uFillTx/>
                <a:latin typeface="+mn-lt"/>
                <a:ea typeface="+mn-ea"/>
                <a:cs typeface="+mn-cs"/>
              </a:rPr>
              <a:t>Struktur, kultur, dan substansi.</a:t>
            </a:r>
          </a:p>
        </p:txBody>
      </p:sp>
      <p:sp>
        <p:nvSpPr>
          <p:cNvPr id="7" name="Title 1"/>
          <p:cNvSpPr txBox="1">
            <a:spLocks/>
          </p:cNvSpPr>
          <p:nvPr/>
        </p:nvSpPr>
        <p:spPr>
          <a:xfrm>
            <a:off x="3429000" y="2038350"/>
            <a:ext cx="838200" cy="781050"/>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kumimoji="0" lang="id-ID" sz="1600" b="1" i="0" u="none" strike="noStrike" kern="1200" cap="none" spc="0" normalizeH="0" baseline="0" noProof="0" dirty="0" smtClean="0">
                <a:ln w="1905"/>
                <a:solidFill>
                  <a:schemeClr val="tx1"/>
                </a:solidFill>
                <a:effectLst/>
                <a:uLnTx/>
                <a:uFillTx/>
                <a:latin typeface="+mj-lt"/>
                <a:ea typeface="+mj-ea"/>
                <a:cs typeface="+mj-cs"/>
              </a:rPr>
              <a:t>Arti Sempit (UU)</a:t>
            </a:r>
            <a:endParaRPr kumimoji="0" lang="en-US" sz="1600" b="1" i="0" u="none" strike="noStrike" kern="1200" cap="none" spc="0" normalizeH="0" baseline="0" noProof="0" dirty="0">
              <a:ln w="1905"/>
              <a:solidFill>
                <a:schemeClr val="tx1"/>
              </a:solidFill>
              <a:effectLst/>
              <a:uLnTx/>
              <a:uFillTx/>
              <a:latin typeface="+mj-lt"/>
              <a:ea typeface="+mj-ea"/>
              <a:cs typeface="+mj-cs"/>
            </a:endParaRPr>
          </a:p>
        </p:txBody>
      </p:sp>
      <p:sp>
        <p:nvSpPr>
          <p:cNvPr id="8" name="Title 1"/>
          <p:cNvSpPr txBox="1">
            <a:spLocks/>
          </p:cNvSpPr>
          <p:nvPr/>
        </p:nvSpPr>
        <p:spPr>
          <a:xfrm>
            <a:off x="5029200" y="2114550"/>
            <a:ext cx="838200" cy="781050"/>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5997575" algn="l"/>
              </a:tabLst>
              <a:defRPr/>
            </a:pPr>
            <a:r>
              <a:rPr kumimoji="0" lang="id-ID" sz="1600" b="1" i="0" u="none" strike="noStrike" kern="1200" cap="none" spc="0" normalizeH="0" baseline="0" noProof="0" dirty="0" smtClean="0">
                <a:ln w="1905"/>
                <a:solidFill>
                  <a:schemeClr val="tx1"/>
                </a:solidFill>
                <a:effectLst/>
                <a:uLnTx/>
                <a:uFillTx/>
                <a:latin typeface="+mj-lt"/>
                <a:ea typeface="+mj-ea"/>
                <a:cs typeface="+mj-cs"/>
              </a:rPr>
              <a:t>Arti   Luas (UU+Kebijakan</a:t>
            </a:r>
            <a:endParaRPr kumimoji="0" lang="en-US" sz="1600" b="1" i="0" u="none" strike="noStrike" kern="1200" cap="none" spc="0" normalizeH="0" baseline="0" noProof="0" dirty="0">
              <a:ln w="1905"/>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328137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9"/>
                                        </p:tgtEl>
                                        <p:attrNameLst>
                                          <p:attrName>ppt_y</p:attrName>
                                        </p:attrNameLst>
                                      </p:cBhvr>
                                      <p:tavLst>
                                        <p:tav tm="0">
                                          <p:val>
                                            <p:strVal val="#ppt_y"/>
                                          </p:val>
                                        </p:tav>
                                        <p:tav tm="100000">
                                          <p:val>
                                            <p:strVal val="#ppt_y"/>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ppt_x</p:attrName>
                                        </p:attrNameLst>
                                      </p:cBhvr>
                                      <p:tavLst>
                                        <p:tav tm="0">
                                          <p:val>
                                            <p:strVal val="#ppt_x-.2"/>
                                          </p:val>
                                        </p:tav>
                                        <p:tav tm="100000">
                                          <p:val>
                                            <p:strVal val="#ppt_x"/>
                                          </p:val>
                                        </p:tav>
                                      </p:tavLst>
                                    </p:anim>
                                    <p:anim calcmode="lin" valueType="num">
                                      <p:cBhvr>
                                        <p:cTn id="1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ppt_x</p:attrName>
                                        </p:attrNameLst>
                                      </p:cBhvr>
                                      <p:tavLst>
                                        <p:tav tm="0">
                                          <p:val>
                                            <p:strVal val="#ppt_x-.2"/>
                                          </p:val>
                                        </p:tav>
                                        <p:tav tm="100000">
                                          <p:val>
                                            <p:strVal val="#ppt_x"/>
                                          </p:val>
                                        </p:tav>
                                      </p:tavLst>
                                    </p:anim>
                                    <p:anim calcmode="lin" valueType="num">
                                      <p:cBhvr>
                                        <p:cTn id="2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57200" y="285750"/>
            <a:ext cx="8229600" cy="4801314"/>
          </a:xfrm>
          <a:prstGeom prst="rect">
            <a:avLst/>
          </a:prstGeom>
          <a:solidFill>
            <a:srgbClr val="FF0000"/>
          </a:solidFill>
          <a:ln>
            <a:solidFill>
              <a:schemeClr val="accent1"/>
            </a:solidFill>
          </a:ln>
        </p:spPr>
        <p:txBody>
          <a:bodyPr wrap="square" rtlCol="0">
            <a:spAutoFit/>
          </a:bodyPr>
          <a:lstStyle/>
          <a:p>
            <a:r>
              <a:rPr lang="id-ID" b="1" dirty="0" smtClean="0">
                <a:solidFill>
                  <a:srgbClr val="002060"/>
                </a:solidFill>
              </a:rPr>
              <a:t>Beberapa “senjata” dari Politik Hukum Perlindungan Konsumen yg ada dalam UUPK:</a:t>
            </a:r>
          </a:p>
          <a:p>
            <a:pPr marL="457200" indent="-457200">
              <a:buFont typeface="+mj-lt"/>
              <a:buAutoNum type="arabicPeriod"/>
            </a:pPr>
            <a:r>
              <a:rPr lang="id-ID" dirty="0" smtClean="0"/>
              <a:t>Kriminalisasi perjanjian (perbuatan perdata);</a:t>
            </a:r>
          </a:p>
          <a:p>
            <a:pPr marL="457200" indent="-457200">
              <a:buFont typeface="+mj-lt"/>
              <a:buAutoNum type="arabicPeriod"/>
            </a:pPr>
            <a:r>
              <a:rPr lang="id-ID" dirty="0" smtClean="0"/>
              <a:t>Sanksi perdata, pidana dan administrasi;</a:t>
            </a:r>
          </a:p>
          <a:p>
            <a:pPr marL="457200" indent="-457200">
              <a:buFont typeface="+mj-lt"/>
              <a:buAutoNum type="arabicPeriod"/>
            </a:pPr>
            <a:r>
              <a:rPr lang="id-ID" dirty="0" smtClean="0"/>
              <a:t>Beban pembuktian terbalik;</a:t>
            </a:r>
          </a:p>
          <a:p>
            <a:pPr marL="457200" indent="-457200">
              <a:buFont typeface="+mj-lt"/>
              <a:buAutoNum type="arabicPeriod"/>
            </a:pPr>
            <a:r>
              <a:rPr lang="id-ID" dirty="0" smtClean="0"/>
              <a:t>Dibentuknya 3 lembaga perlindungan konsumen (BPSK, LPKSM, BPKN);</a:t>
            </a:r>
          </a:p>
          <a:p>
            <a:pPr marL="457200" indent="-457200">
              <a:buFont typeface="+mj-lt"/>
              <a:buAutoNum type="arabicPeriod"/>
            </a:pPr>
            <a:r>
              <a:rPr lang="id-ID" dirty="0" smtClean="0"/>
              <a:t>UUPK secara tegas disebut sebagai landasan hukum yg kuat bagi pemerintah dan LPKSM utk melakukan pemberdayaan konsumen; </a:t>
            </a:r>
          </a:p>
          <a:p>
            <a:pPr marL="457200" indent="-457200">
              <a:buFont typeface="+mj-lt"/>
              <a:buAutoNum type="arabicPeriod"/>
            </a:pPr>
            <a:r>
              <a:rPr lang="id-ID" dirty="0" smtClean="0"/>
              <a:t>LPKSM sebagai salah satu unsur dari berdirinya BPSK dan BPKN;</a:t>
            </a:r>
          </a:p>
          <a:p>
            <a:pPr marL="457200" indent="-457200">
              <a:buFont typeface="+mj-lt"/>
              <a:buAutoNum type="arabicPeriod"/>
            </a:pPr>
            <a:r>
              <a:rPr lang="id-ID" dirty="0" smtClean="0"/>
              <a:t>Adanya gugatan class action;</a:t>
            </a:r>
          </a:p>
          <a:p>
            <a:pPr marL="457200" indent="-457200">
              <a:buFont typeface="+mj-lt"/>
              <a:buAutoNum type="arabicPeriod"/>
            </a:pPr>
            <a:r>
              <a:rPr lang="id-ID" dirty="0" smtClean="0"/>
              <a:t>Adanya lembaga arbitrase/quasi peradilan (BPSK);</a:t>
            </a:r>
          </a:p>
          <a:p>
            <a:pPr marL="457200" indent="-457200">
              <a:buFont typeface="+mj-lt"/>
              <a:buAutoNum type="arabicPeriod"/>
            </a:pPr>
            <a:r>
              <a:rPr lang="id-ID" dirty="0" smtClean="0"/>
              <a:t>Putusan BPSK final dan mengikat;</a:t>
            </a:r>
          </a:p>
          <a:p>
            <a:pPr marL="457200" indent="-457200">
              <a:buFont typeface="+mj-lt"/>
              <a:buAutoNum type="arabicPeriod"/>
            </a:pPr>
            <a:r>
              <a:rPr lang="id-ID" dirty="0" smtClean="0"/>
              <a:t>Putusan BPSK sebagai bukti awal untuk proses pidana;</a:t>
            </a:r>
          </a:p>
          <a:p>
            <a:pPr marL="457200" indent="-457200">
              <a:buFont typeface="+mj-lt"/>
              <a:buAutoNum type="arabicPeriod"/>
            </a:pPr>
            <a:r>
              <a:rPr lang="id-ID" dirty="0" smtClean="0"/>
              <a:t>UUPK  </a:t>
            </a:r>
            <a:r>
              <a:rPr lang="en-GB" dirty="0" err="1" smtClean="0"/>
              <a:t>memberikan</a:t>
            </a:r>
            <a:r>
              <a:rPr lang="en-GB" dirty="0" smtClean="0"/>
              <a:t> </a:t>
            </a:r>
            <a:r>
              <a:rPr lang="en-GB" dirty="0" err="1" smtClean="0"/>
              <a:t>perhatian</a:t>
            </a:r>
            <a:r>
              <a:rPr lang="en-GB" dirty="0" smtClean="0"/>
              <a:t> </a:t>
            </a:r>
            <a:r>
              <a:rPr lang="en-GB" dirty="0" err="1" smtClean="0"/>
              <a:t>khusus</a:t>
            </a:r>
            <a:r>
              <a:rPr lang="en-GB" dirty="0" smtClean="0"/>
              <a:t> </a:t>
            </a:r>
            <a:r>
              <a:rPr lang="en-GB" dirty="0" err="1" smtClean="0"/>
              <a:t>kepada</a:t>
            </a:r>
            <a:r>
              <a:rPr lang="en-GB" dirty="0" smtClean="0"/>
              <a:t> </a:t>
            </a:r>
            <a:r>
              <a:rPr lang="en-GB" dirty="0" err="1" smtClean="0"/>
              <a:t>pelaku</a:t>
            </a:r>
            <a:r>
              <a:rPr lang="en-GB" dirty="0" smtClean="0"/>
              <a:t> </a:t>
            </a:r>
            <a:r>
              <a:rPr lang="en-GB" dirty="0" err="1" smtClean="0"/>
              <a:t>usaha</a:t>
            </a:r>
            <a:r>
              <a:rPr lang="en-GB" dirty="0" smtClean="0"/>
              <a:t> </a:t>
            </a:r>
            <a:r>
              <a:rPr lang="en-GB" dirty="0" err="1" smtClean="0"/>
              <a:t>kecil</a:t>
            </a:r>
            <a:r>
              <a:rPr lang="en-GB" dirty="0" smtClean="0"/>
              <a:t> </a:t>
            </a:r>
            <a:r>
              <a:rPr lang="en-GB" dirty="0" err="1" smtClean="0"/>
              <a:t>dan</a:t>
            </a:r>
            <a:r>
              <a:rPr lang="en-GB" dirty="0" smtClean="0"/>
              <a:t> </a:t>
            </a:r>
            <a:r>
              <a:rPr lang="en-GB" dirty="0" err="1" smtClean="0"/>
              <a:t>menengah</a:t>
            </a:r>
            <a:r>
              <a:rPr lang="en-GB" dirty="0" smtClean="0"/>
              <a:t>. Hal </a:t>
            </a:r>
            <a:r>
              <a:rPr lang="en-GB" dirty="0" err="1" smtClean="0"/>
              <a:t>itu</a:t>
            </a:r>
            <a:r>
              <a:rPr lang="en-GB" dirty="0" smtClean="0"/>
              <a:t> </a:t>
            </a:r>
            <a:r>
              <a:rPr lang="en-GB" dirty="0" err="1" smtClean="0"/>
              <a:t>dilakukan</a:t>
            </a:r>
            <a:r>
              <a:rPr lang="en-GB" dirty="0" smtClean="0"/>
              <a:t> </a:t>
            </a:r>
            <a:r>
              <a:rPr lang="en-GB" dirty="0" err="1" smtClean="0"/>
              <a:t>melalui</a:t>
            </a:r>
            <a:r>
              <a:rPr lang="en-GB" dirty="0" smtClean="0"/>
              <a:t> </a:t>
            </a:r>
            <a:r>
              <a:rPr lang="en-GB" dirty="0" err="1" smtClean="0"/>
              <a:t>upaya</a:t>
            </a:r>
            <a:r>
              <a:rPr lang="en-GB" dirty="0" smtClean="0"/>
              <a:t> </a:t>
            </a:r>
            <a:r>
              <a:rPr lang="en-GB" dirty="0" err="1" smtClean="0"/>
              <a:t>pembinaan</a:t>
            </a:r>
            <a:r>
              <a:rPr lang="en-GB" dirty="0" smtClean="0"/>
              <a:t> </a:t>
            </a:r>
            <a:r>
              <a:rPr lang="en-GB" dirty="0" err="1" smtClean="0"/>
              <a:t>dan</a:t>
            </a:r>
            <a:r>
              <a:rPr lang="en-GB" dirty="0" smtClean="0"/>
              <a:t> </a:t>
            </a:r>
            <a:r>
              <a:rPr lang="en-GB" dirty="0" err="1" smtClean="0"/>
              <a:t>penerapan</a:t>
            </a:r>
            <a:r>
              <a:rPr lang="en-GB" dirty="0" smtClean="0"/>
              <a:t> </a:t>
            </a:r>
            <a:r>
              <a:rPr lang="en-GB" dirty="0" err="1" smtClean="0"/>
              <a:t>sanksi</a:t>
            </a:r>
            <a:r>
              <a:rPr lang="en-GB" dirty="0" smtClean="0"/>
              <a:t> </a:t>
            </a:r>
            <a:r>
              <a:rPr lang="en-GB" dirty="0" err="1" smtClean="0"/>
              <a:t>atas</a:t>
            </a:r>
            <a:r>
              <a:rPr lang="en-GB" dirty="0" smtClean="0"/>
              <a:t> </a:t>
            </a:r>
            <a:r>
              <a:rPr lang="en-GB" dirty="0" err="1" smtClean="0"/>
              <a:t>pelanggarannya</a:t>
            </a:r>
            <a:r>
              <a:rPr lang="en-GB" dirty="0" smtClean="0"/>
              <a:t>.</a:t>
            </a:r>
            <a:endParaRPr lang="id-ID" dirty="0" smtClean="0"/>
          </a:p>
          <a:p>
            <a:pPr marL="457200" indent="-457200">
              <a:buFont typeface="+mj-lt"/>
              <a:buAutoNum type="arabicPeriod"/>
            </a:pPr>
            <a:r>
              <a:rPr lang="id-ID" b="1" dirty="0" smtClean="0">
                <a:solidFill>
                  <a:srgbClr val="FFFF00"/>
                </a:solidFill>
                <a:effectLst>
                  <a:outerShdw blurRad="38100" dist="38100" dir="2700000" algn="tl">
                    <a:srgbClr val="000000">
                      <a:alpha val="43137"/>
                    </a:srgbClr>
                  </a:outerShdw>
                </a:effectLst>
              </a:rPr>
              <a:t>Umbrella act (UUPK sbg Payung).</a:t>
            </a:r>
          </a:p>
        </p:txBody>
      </p:sp>
    </p:spTree>
    <p:extLst>
      <p:ext uri="{BB962C8B-B14F-4D97-AF65-F5344CB8AC3E}">
        <p14:creationId xmlns:p14="http://schemas.microsoft.com/office/powerpoint/2010/main" val="6207408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33550"/>
            <a:ext cx="8229600" cy="1905000"/>
          </a:xfrm>
        </p:spPr>
        <p:txBody>
          <a:bodyPr rtlCol="0">
            <a:noAutofit/>
          </a:bodyPr>
          <a:lstStyle/>
          <a:p>
            <a:pPr algn="r" eaLnBrk="1" fontAlgn="auto" hangingPunct="1">
              <a:spcAft>
                <a:spcPts val="0"/>
              </a:spcAft>
              <a:tabLst>
                <a:tab pos="5997575" algn="l"/>
              </a:tabLst>
              <a:defRPr/>
            </a:pPr>
            <a:r>
              <a:rPr lang="id-ID" sz="6600" b="1" i="1" dirty="0" smtClean="0">
                <a:ln w="1905"/>
                <a:solidFill>
                  <a:srgbClr val="FF0000"/>
                </a:solidFill>
                <a:effectLst>
                  <a:outerShdw blurRad="38100" dist="38100" dir="2700000" algn="tl">
                    <a:srgbClr val="000000">
                      <a:alpha val="43137"/>
                    </a:srgbClr>
                  </a:outerShdw>
                </a:effectLst>
              </a:rPr>
              <a:t>...Sekian dan </a:t>
            </a:r>
            <a:br>
              <a:rPr lang="id-ID" sz="6600" b="1" i="1" dirty="0" smtClean="0">
                <a:ln w="1905"/>
                <a:solidFill>
                  <a:srgbClr val="FF0000"/>
                </a:solidFill>
                <a:effectLst>
                  <a:outerShdw blurRad="38100" dist="38100" dir="2700000" algn="tl">
                    <a:srgbClr val="000000">
                      <a:alpha val="43137"/>
                    </a:srgbClr>
                  </a:outerShdw>
                </a:effectLst>
              </a:rPr>
            </a:br>
            <a:r>
              <a:rPr lang="id-ID" sz="6600" b="1" i="1" dirty="0" smtClean="0">
                <a:ln w="1905"/>
                <a:solidFill>
                  <a:srgbClr val="FF0000"/>
                </a:solidFill>
                <a:effectLst>
                  <a:outerShdw blurRad="38100" dist="38100" dir="2700000" algn="tl">
                    <a:srgbClr val="000000">
                      <a:alpha val="43137"/>
                    </a:srgbClr>
                  </a:outerShdw>
                </a:effectLst>
              </a:rPr>
              <a:t>Terima Kasih ...</a:t>
            </a:r>
            <a:endParaRPr lang="en-US" sz="6600" b="1" i="1" dirty="0">
              <a:ln w="1905"/>
              <a:solidFill>
                <a:srgbClr val="FF0000"/>
              </a:solidFill>
              <a:effectLst>
                <a:outerShdw blurRad="38100" dist="38100" dir="2700000" algn="tl">
                  <a:srgbClr val="000000">
                    <a:alpha val="43137"/>
                  </a:srgbClr>
                </a:outerShdw>
              </a:effectLst>
            </a:endParaRPr>
          </a:p>
        </p:txBody>
      </p:sp>
      <p:sp>
        <p:nvSpPr>
          <p:cNvPr id="3" name="Title 1"/>
          <p:cNvSpPr txBox="1">
            <a:spLocks/>
          </p:cNvSpPr>
          <p:nvPr/>
        </p:nvSpPr>
        <p:spPr>
          <a:xfrm>
            <a:off x="152400" y="4095750"/>
            <a:ext cx="8229600" cy="914400"/>
          </a:xfrm>
          <a:prstGeom prst="rect">
            <a:avLst/>
          </a:prstGeom>
          <a:ln>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fontAlgn="auto">
              <a:spcAft>
                <a:spcPts val="0"/>
              </a:spcAft>
              <a:buFontTx/>
              <a:buChar char="-"/>
              <a:tabLst>
                <a:tab pos="5997575" algn="l"/>
              </a:tabLst>
              <a:defRPr/>
            </a:pPr>
            <a:r>
              <a:rPr lang="id-ID" sz="1200" dirty="0" smtClean="0">
                <a:ln w="1905"/>
              </a:rPr>
              <a:t>e-mail : </a:t>
            </a:r>
            <a:r>
              <a:rPr lang="id-ID" sz="1200" dirty="0" smtClean="0">
                <a:ln w="1905"/>
                <a:hlinkClick r:id="rId2"/>
              </a:rPr>
              <a:t>turmantaralawfirm@gmail.com</a:t>
            </a:r>
            <a:endParaRPr lang="id-ID" sz="1200" dirty="0">
              <a:ln w="1905"/>
            </a:endParaRPr>
          </a:p>
          <a:p>
            <a:pPr marL="342900" indent="-342900" algn="just" fontAlgn="auto">
              <a:spcAft>
                <a:spcPts val="0"/>
              </a:spcAft>
              <a:buFontTx/>
              <a:buChar char="-"/>
              <a:tabLst>
                <a:tab pos="5997575" algn="l"/>
              </a:tabLst>
              <a:defRPr/>
            </a:pPr>
            <a:r>
              <a:rPr lang="id-ID" sz="1200" dirty="0" smtClean="0">
                <a:ln w="1905"/>
              </a:rPr>
              <a:t>Informasi </a:t>
            </a:r>
            <a:r>
              <a:rPr lang="id-ID" sz="1200" dirty="0">
                <a:ln w="1905"/>
              </a:rPr>
              <a:t>referensi </a:t>
            </a:r>
            <a:r>
              <a:rPr lang="id-ID" sz="1200" dirty="0" smtClean="0">
                <a:ln w="1905"/>
              </a:rPr>
              <a:t>tesis : Implementasi Politik Hukum Pelayanan Publik dan Politik Hukum Perlindungan Konsumen </a:t>
            </a:r>
            <a:r>
              <a:rPr lang="id-ID" sz="1200" i="1" dirty="0" smtClean="0">
                <a:ln w="1905"/>
                <a:solidFill>
                  <a:srgbClr val="0033CC"/>
                </a:solidFill>
              </a:rPr>
              <a:t>klick </a:t>
            </a:r>
            <a:r>
              <a:rPr lang="id-ID" sz="1200" dirty="0" smtClean="0">
                <a:ln w="1905"/>
              </a:rPr>
              <a:t>google : </a:t>
            </a:r>
            <a:r>
              <a:rPr lang="id-ID" sz="1200" b="1" dirty="0" smtClean="0">
                <a:ln w="1905"/>
              </a:rPr>
              <a:t>Firman Turmantara Ekonomi </a:t>
            </a:r>
            <a:r>
              <a:rPr lang="id-ID" sz="1200" dirty="0" smtClean="0">
                <a:ln w="1905"/>
              </a:rPr>
              <a:t>atau </a:t>
            </a:r>
            <a:r>
              <a:rPr lang="id-ID" sz="1200" b="1" dirty="0">
                <a:ln w="1905"/>
              </a:rPr>
              <a:t>Firman Turmantara </a:t>
            </a:r>
            <a:r>
              <a:rPr lang="id-ID" sz="1200" b="1" dirty="0" smtClean="0">
                <a:ln w="1905"/>
              </a:rPr>
              <a:t> Pidana </a:t>
            </a:r>
            <a:r>
              <a:rPr lang="id-ID" sz="1200" dirty="0" smtClean="0">
                <a:ln w="1905"/>
              </a:rPr>
              <a:t>atau </a:t>
            </a:r>
            <a:r>
              <a:rPr lang="id-ID" sz="1200" b="1" dirty="0">
                <a:ln w="1905"/>
              </a:rPr>
              <a:t>Firman Turmantara  </a:t>
            </a:r>
            <a:r>
              <a:rPr lang="id-ID" sz="1200" b="1" dirty="0" smtClean="0">
                <a:ln w="1905"/>
              </a:rPr>
              <a:t>Kesehatan </a:t>
            </a:r>
            <a:r>
              <a:rPr lang="id-ID" sz="1200" dirty="0" smtClean="0">
                <a:ln w="1905"/>
              </a:rPr>
              <a:t>atau </a:t>
            </a:r>
            <a:r>
              <a:rPr lang="id-ID" sz="1200" b="1" dirty="0" smtClean="0">
                <a:ln w="1905"/>
              </a:rPr>
              <a:t>Firman </a:t>
            </a:r>
            <a:r>
              <a:rPr lang="id-ID" sz="1200" b="1" dirty="0">
                <a:ln w="1905"/>
              </a:rPr>
              <a:t>Turmantara </a:t>
            </a:r>
            <a:r>
              <a:rPr lang="id-ID" sz="1200" b="1" dirty="0" smtClean="0">
                <a:ln w="1905"/>
              </a:rPr>
              <a:t>Hukum Perlindungan Konsumen</a:t>
            </a:r>
          </a:p>
          <a:p>
            <a:pPr marL="342900" indent="-342900" algn="just" fontAlgn="auto">
              <a:spcAft>
                <a:spcPts val="0"/>
              </a:spcAft>
              <a:buFontTx/>
              <a:buChar char="-"/>
              <a:tabLst>
                <a:tab pos="5997575" algn="l"/>
              </a:tabLst>
              <a:defRPr/>
            </a:pPr>
            <a:r>
              <a:rPr lang="id-ID" sz="1200" b="1" dirty="0" smtClean="0">
                <a:ln w="1905"/>
              </a:rPr>
              <a:t>HP/WA : 081 322 11 77 17</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56199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341"/>
            <a:ext cx="9144000" cy="5270897"/>
          </a:xfrm>
          <a:prstGeom prst="rect">
            <a:avLst/>
          </a:prstGeom>
          <a:solidFill>
            <a:schemeClr val="bg1">
              <a:lumMod val="75000"/>
              <a:lumOff val="25000"/>
            </a:schemeClr>
          </a:solidFill>
          <a:ln>
            <a:solidFill>
              <a:schemeClr val="tx1"/>
            </a:solidFill>
          </a:ln>
        </p:spPr>
        <p:txBody>
          <a:bodyPr lIns="91438" tIns="45719" rIns="91438" bIns="45719">
            <a:spAutoFit/>
          </a:bodyPr>
          <a:lstStyle/>
          <a:p>
            <a:pPr algn="just">
              <a:spcBef>
                <a:spcPts val="600"/>
              </a:spcBef>
              <a:spcAft>
                <a:spcPts val="600"/>
              </a:spcAft>
              <a:defRPr/>
            </a:pPr>
            <a:r>
              <a:rPr lang="id-ID" sz="1400" dirty="0">
                <a:cs typeface="Arial" charset="0"/>
              </a:rPr>
              <a:t>Berdasarkan pemikiran Prof. Sunaryati Hartono yang membagi Sistem Hukum Nasional ke dalam 15 komponen, maka Politik Hukum Perlindungan Konsumen harus mengakomodir Sistem Hukum Perlindungan Konsumen, yang mencakup : </a:t>
            </a:r>
          </a:p>
          <a:p>
            <a:pPr marL="342892" indent="-342892">
              <a:spcBef>
                <a:spcPts val="600"/>
              </a:spcBef>
              <a:buFont typeface="+mj-lt"/>
              <a:buAutoNum type="arabicPeriod"/>
              <a:defRPr/>
            </a:pPr>
            <a:r>
              <a:rPr lang="id-ID" sz="1400" dirty="0">
                <a:cs typeface="Arial" charset="0"/>
              </a:rPr>
              <a:t>Filsafat dan Asas-asas Hukum </a:t>
            </a:r>
            <a:r>
              <a:rPr lang="id-ID" sz="1400" b="1" dirty="0">
                <a:cs typeface="Arial" charset="0"/>
              </a:rPr>
              <a:t>Perlindungan Konsumen</a:t>
            </a:r>
          </a:p>
          <a:p>
            <a:pPr marL="342892" indent="-342892">
              <a:spcBef>
                <a:spcPts val="600"/>
              </a:spcBef>
              <a:buFont typeface="+mj-lt"/>
              <a:buAutoNum type="arabicPeriod"/>
              <a:defRPr/>
            </a:pPr>
            <a:r>
              <a:rPr lang="id-ID" sz="1400" dirty="0">
                <a:cs typeface="Arial" charset="0"/>
              </a:rPr>
              <a:t>Wawasan dan pendekatan Pembinaan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Kaidah-kaidah Hukum </a:t>
            </a:r>
            <a:r>
              <a:rPr lang="id-ID" sz="1400" b="1" dirty="0">
                <a:cs typeface="Arial" charset="0"/>
              </a:rPr>
              <a:t>Perlindungan Konsumen </a:t>
            </a:r>
            <a:r>
              <a:rPr lang="id-ID" sz="1400" dirty="0">
                <a:cs typeface="Arial" charset="0"/>
              </a:rPr>
              <a:t>(termasuk Yurisprudensi dan Hukum Kebiasaan)</a:t>
            </a:r>
          </a:p>
          <a:p>
            <a:pPr marL="342892" indent="-342892">
              <a:spcBef>
                <a:spcPts val="600"/>
              </a:spcBef>
              <a:buFont typeface="+mj-lt"/>
              <a:buAutoNum type="arabicPeriod"/>
              <a:defRPr/>
            </a:pPr>
            <a:r>
              <a:rPr lang="id-ID" sz="1400" dirty="0">
                <a:cs typeface="Arial" charset="0"/>
              </a:rPr>
              <a:t>Pranata-pranata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b="1" dirty="0">
                <a:solidFill>
                  <a:srgbClr val="FFC000"/>
                </a:solidFill>
                <a:effectLst>
                  <a:outerShdw blurRad="38100" dist="38100" dir="2700000" algn="tl">
                    <a:srgbClr val="000000">
                      <a:alpha val="43137"/>
                    </a:srgbClr>
                  </a:outerShdw>
                </a:effectLst>
                <a:cs typeface="Arial" charset="0"/>
              </a:rPr>
              <a:t>Lembaga-lembaga Hukum Perlindungan Konsumen (BPKN, </a:t>
            </a:r>
            <a:r>
              <a:rPr lang="id-ID" sz="1400" b="1" dirty="0">
                <a:solidFill>
                  <a:srgbClr val="FF0000"/>
                </a:solidFill>
                <a:effectLst>
                  <a:outerShdw blurRad="38100" dist="38100" dir="2700000" algn="tl">
                    <a:srgbClr val="000000">
                      <a:alpha val="43137"/>
                    </a:srgbClr>
                  </a:outerShdw>
                </a:effectLst>
                <a:cs typeface="Arial" charset="0"/>
              </a:rPr>
              <a:t>BPSK</a:t>
            </a:r>
            <a:r>
              <a:rPr lang="id-ID" sz="1400" b="1" dirty="0">
                <a:solidFill>
                  <a:srgbClr val="FFC000"/>
                </a:solidFill>
                <a:effectLst>
                  <a:outerShdw blurRad="38100" dist="38100" dir="2700000" algn="tl">
                    <a:srgbClr val="000000">
                      <a:alpha val="43137"/>
                    </a:srgbClr>
                  </a:outerShdw>
                </a:effectLst>
                <a:cs typeface="Arial" charset="0"/>
              </a:rPr>
              <a:t>, LPKSM)</a:t>
            </a:r>
          </a:p>
          <a:p>
            <a:pPr marL="342892" indent="-342892">
              <a:spcBef>
                <a:spcPts val="600"/>
              </a:spcBef>
              <a:buFont typeface="+mj-lt"/>
              <a:buAutoNum type="arabicPeriod"/>
              <a:defRPr/>
            </a:pPr>
            <a:r>
              <a:rPr lang="id-ID" sz="1400" dirty="0">
                <a:cs typeface="Arial" charset="0"/>
              </a:rPr>
              <a:t>Kesadaran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Sikap dan perilaku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Proses dan prosedur, Cara dan Mekanisme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Monitoring, Analisa dan Evaluasi, Pengkajian dan Penelitian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Sistem Pendidikan Hukum </a:t>
            </a:r>
            <a:r>
              <a:rPr lang="id-ID" sz="1400" b="1" dirty="0">
                <a:cs typeface="Arial" charset="0"/>
              </a:rPr>
              <a:t>Perlindungan Konsumen </a:t>
            </a:r>
            <a:r>
              <a:rPr lang="id-ID" sz="1400" dirty="0">
                <a:cs typeface="Arial" charset="0"/>
              </a:rPr>
              <a:t>(Formal, Non-formal dan Informal)</a:t>
            </a:r>
          </a:p>
          <a:p>
            <a:pPr marL="342892" indent="-342892">
              <a:spcBef>
                <a:spcPts val="600"/>
              </a:spcBef>
              <a:buFont typeface="+mj-lt"/>
              <a:buAutoNum type="arabicPeriod"/>
              <a:defRPr/>
            </a:pPr>
            <a:r>
              <a:rPr lang="id-ID" sz="1400" dirty="0">
                <a:cs typeface="Arial" charset="0"/>
              </a:rPr>
              <a:t>Ilmu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Profesi Hukum, Para Penegak Hukum dan Pejabat/Petugas Pelayanan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Penyediaan Data, Bahan, Kepustakaan dan Informasi Hukum </a:t>
            </a:r>
            <a:r>
              <a:rPr lang="id-ID" sz="1400" b="1" dirty="0">
                <a:cs typeface="Arial" charset="0"/>
              </a:rPr>
              <a:t>Perlindungan Konsumen</a:t>
            </a:r>
            <a:endParaRPr lang="id-ID" sz="1400" dirty="0">
              <a:cs typeface="Arial" charset="0"/>
            </a:endParaRPr>
          </a:p>
          <a:p>
            <a:pPr marL="342892" indent="-342892">
              <a:spcBef>
                <a:spcPts val="600"/>
              </a:spcBef>
              <a:buFont typeface="+mj-lt"/>
              <a:buAutoNum type="arabicPeriod"/>
              <a:defRPr/>
            </a:pPr>
            <a:r>
              <a:rPr lang="id-ID" sz="1400" dirty="0">
                <a:cs typeface="Arial" charset="0"/>
              </a:rPr>
              <a:t>Sarana dan Prasarana </a:t>
            </a:r>
            <a:r>
              <a:rPr lang="id-ID" sz="1400" b="1" dirty="0">
                <a:cs typeface="Arial" charset="0"/>
              </a:rPr>
              <a:t>Perlindungan Konsumen </a:t>
            </a:r>
            <a:r>
              <a:rPr lang="id-ID" sz="1400" dirty="0">
                <a:cs typeface="Arial" charset="0"/>
              </a:rPr>
              <a:t>(Fisik dan Non-fisik)</a:t>
            </a:r>
          </a:p>
          <a:p>
            <a:pPr marL="342892" indent="-342892">
              <a:spcBef>
                <a:spcPts val="600"/>
              </a:spcBef>
              <a:buFont typeface="+mj-lt"/>
              <a:buAutoNum type="arabicPeriod"/>
              <a:defRPr/>
            </a:pPr>
            <a:r>
              <a:rPr lang="id-ID" sz="1400" dirty="0">
                <a:cs typeface="Arial" charset="0"/>
              </a:rPr>
              <a:t>Rencana-rencana Pembangunan Hukum </a:t>
            </a:r>
            <a:r>
              <a:rPr lang="id-ID" sz="1400" b="1" dirty="0">
                <a:cs typeface="Arial" charset="0"/>
              </a:rPr>
              <a:t>Perlindungan Konsumen</a:t>
            </a:r>
            <a:r>
              <a:rPr lang="id-ID" sz="1400" dirty="0">
                <a:cs typeface="Arial" charset="0"/>
              </a:rPr>
              <a:t>.</a:t>
            </a:r>
          </a:p>
        </p:txBody>
      </p:sp>
      <p:sp>
        <p:nvSpPr>
          <p:cNvPr id="3" name="Oval 2"/>
          <p:cNvSpPr/>
          <p:nvPr/>
        </p:nvSpPr>
        <p:spPr>
          <a:xfrm>
            <a:off x="5557837" y="1899048"/>
            <a:ext cx="642938" cy="601265"/>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Tree>
    <p:extLst>
      <p:ext uri="{BB962C8B-B14F-4D97-AF65-F5344CB8AC3E}">
        <p14:creationId xmlns:p14="http://schemas.microsoft.com/office/powerpoint/2010/main" val="3955992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txBox="1">
            <a:spLocks noGrp="1"/>
          </p:cNvSpPr>
          <p:nvPr/>
        </p:nvSpPr>
        <p:spPr bwMode="auto">
          <a:xfrm>
            <a:off x="6553200" y="4812507"/>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EE3CA33A-D654-4F70-ABE1-FA7505F6F65C}" type="slidenum">
              <a:rPr lang="id-ID" altLang="id-ID" sz="1200">
                <a:solidFill>
                  <a:schemeClr val="bg1"/>
                </a:solidFill>
                <a:latin typeface="Calibri" pitchFamily="34" charset="0"/>
              </a:rPr>
              <a:pPr algn="r" eaLnBrk="1" hangingPunct="1">
                <a:spcBef>
                  <a:spcPct val="0"/>
                </a:spcBef>
                <a:buFontTx/>
                <a:buNone/>
              </a:pPr>
              <a:t>60</a:t>
            </a:fld>
            <a:endParaRPr lang="id-ID" altLang="id-ID" sz="1200">
              <a:solidFill>
                <a:schemeClr val="bg1"/>
              </a:solidFill>
              <a:latin typeface="Calibri" pitchFamily="34" charset="0"/>
            </a:endParaRPr>
          </a:p>
        </p:txBody>
      </p:sp>
      <p:sp>
        <p:nvSpPr>
          <p:cNvPr id="8" name="Rounded Rectangle 7"/>
          <p:cNvSpPr/>
          <p:nvPr/>
        </p:nvSpPr>
        <p:spPr>
          <a:xfrm>
            <a:off x="467224" y="969429"/>
            <a:ext cx="6076832" cy="3563280"/>
          </a:xfrm>
          <a:prstGeom prst="roundRect">
            <a:avLst/>
          </a:prstGeom>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08" tIns="45704" rIns="91408" bIns="45704" anchor="ctr"/>
          <a:lstStyle/>
          <a:p>
            <a:pPr algn="ctr" defTabSz="914080" fontAlgn="auto">
              <a:spcBef>
                <a:spcPts val="0"/>
              </a:spcBef>
              <a:spcAft>
                <a:spcPts val="0"/>
              </a:spcAft>
              <a:defRPr/>
            </a:pPr>
            <a:r>
              <a:rPr lang="id-ID" sz="2000" b="1" kern="0" dirty="0" smtClean="0">
                <a:solidFill>
                  <a:sysClr val="window" lastClr="FFFFFF"/>
                </a:solidFill>
                <a:latin typeface="Trebuchet MS" pitchFamily="34" charset="0"/>
                <a:cs typeface="+mn-cs"/>
              </a:rPr>
              <a:t>-</a:t>
            </a:r>
            <a:r>
              <a:rPr lang="en-US" sz="2000" b="1" kern="0" dirty="0" err="1" smtClean="0">
                <a:solidFill>
                  <a:sysClr val="window" lastClr="FFFFFF"/>
                </a:solidFill>
                <a:latin typeface="Trebuchet MS" pitchFamily="34" charset="0"/>
                <a:cs typeface="+mn-cs"/>
              </a:rPr>
              <a:t>Standardisasi</a:t>
            </a:r>
            <a:r>
              <a:rPr lang="en-US" sz="2000" b="1" kern="0" dirty="0" smtClean="0">
                <a:solidFill>
                  <a:sysClr val="window" lastClr="FFFFFF"/>
                </a:solidFill>
                <a:latin typeface="Trebuchet MS" pitchFamily="34" charset="0"/>
                <a:cs typeface="+mn-cs"/>
              </a:rPr>
              <a:t> </a:t>
            </a:r>
            <a:r>
              <a:rPr lang="en-US" sz="2000" b="1" kern="0" dirty="0" err="1">
                <a:solidFill>
                  <a:sysClr val="window" lastClr="FFFFFF"/>
                </a:solidFill>
                <a:latin typeface="Trebuchet MS" pitchFamily="34" charset="0"/>
                <a:cs typeface="+mn-cs"/>
              </a:rPr>
              <a:t>Bidang</a:t>
            </a:r>
            <a:r>
              <a:rPr lang="en-US" sz="2000" b="1" kern="0" dirty="0">
                <a:solidFill>
                  <a:sysClr val="window" lastClr="FFFFFF"/>
                </a:solidFill>
                <a:latin typeface="Trebuchet MS" pitchFamily="34" charset="0"/>
                <a:cs typeface="+mn-cs"/>
              </a:rPr>
              <a:t> </a:t>
            </a:r>
            <a:r>
              <a:rPr lang="en-US" sz="2000" b="1" kern="0" dirty="0" err="1" smtClean="0">
                <a:solidFill>
                  <a:sysClr val="window" lastClr="FFFFFF"/>
                </a:solidFill>
                <a:latin typeface="Trebuchet MS" pitchFamily="34" charset="0"/>
                <a:cs typeface="+mn-cs"/>
              </a:rPr>
              <a:t>Perdagangan</a:t>
            </a:r>
            <a:endParaRPr lang="id-ID" sz="2000" b="1" kern="0" dirty="0" smtClean="0">
              <a:solidFill>
                <a:sysClr val="window" lastClr="FFFFFF"/>
              </a:solidFill>
              <a:latin typeface="Trebuchet MS" pitchFamily="34" charset="0"/>
              <a:cs typeface="+mn-cs"/>
            </a:endParaRPr>
          </a:p>
          <a:p>
            <a:pPr algn="ctr" defTabSz="914080" fontAlgn="auto">
              <a:spcBef>
                <a:spcPts val="0"/>
              </a:spcBef>
              <a:spcAft>
                <a:spcPts val="0"/>
              </a:spcAft>
              <a:defRPr/>
            </a:pPr>
            <a:r>
              <a:rPr lang="id-ID" sz="2000" b="1" kern="0" dirty="0" smtClean="0">
                <a:solidFill>
                  <a:sysClr val="window" lastClr="FFFFFF"/>
                </a:solidFill>
                <a:latin typeface="Trebuchet MS" pitchFamily="34" charset="0"/>
              </a:rPr>
              <a:t>-</a:t>
            </a:r>
            <a:r>
              <a:rPr lang="en-US" sz="2000" b="1" kern="0" dirty="0" err="1" smtClean="0">
                <a:solidFill>
                  <a:sysClr val="window" lastClr="FFFFFF"/>
                </a:solidFill>
                <a:latin typeface="Trebuchet MS" pitchFamily="34" charset="0"/>
              </a:rPr>
              <a:t>Pemberdayaan</a:t>
            </a:r>
            <a:r>
              <a:rPr lang="en-US" sz="2000" b="1" kern="0" dirty="0" smtClean="0">
                <a:solidFill>
                  <a:sysClr val="window" lastClr="FFFFFF"/>
                </a:solidFill>
                <a:latin typeface="Trebuchet MS" pitchFamily="34" charset="0"/>
              </a:rPr>
              <a:t> </a:t>
            </a:r>
            <a:r>
              <a:rPr lang="en-US" sz="2000" b="1" kern="0" dirty="0" err="1">
                <a:solidFill>
                  <a:sysClr val="window" lastClr="FFFFFF"/>
                </a:solidFill>
                <a:latin typeface="Trebuchet MS" pitchFamily="34" charset="0"/>
              </a:rPr>
              <a:t>Konsumen</a:t>
            </a:r>
            <a:endParaRPr lang="en-US" sz="2000" b="1" kern="0" dirty="0">
              <a:solidFill>
                <a:sysClr val="window" lastClr="FFFFFF"/>
              </a:solidFill>
              <a:latin typeface="Trebuchet MS" pitchFamily="34" charset="0"/>
            </a:endParaRPr>
          </a:p>
          <a:p>
            <a:pPr algn="ctr" defTabSz="914080" fontAlgn="auto">
              <a:spcBef>
                <a:spcPts val="0"/>
              </a:spcBef>
              <a:spcAft>
                <a:spcPts val="0"/>
              </a:spcAft>
              <a:defRPr/>
            </a:pPr>
            <a:r>
              <a:rPr lang="id-ID" sz="2000" b="1" kern="0" dirty="0" smtClean="0">
                <a:solidFill>
                  <a:sysClr val="window" lastClr="FFFFFF"/>
                </a:solidFill>
                <a:latin typeface="Trebuchet MS" pitchFamily="34" charset="0"/>
              </a:rPr>
              <a:t>-</a:t>
            </a:r>
            <a:r>
              <a:rPr lang="en-US" sz="2000" b="1" kern="0" dirty="0" err="1" smtClean="0">
                <a:solidFill>
                  <a:sysClr val="window" lastClr="FFFFFF"/>
                </a:solidFill>
                <a:latin typeface="Trebuchet MS" pitchFamily="34" charset="0"/>
              </a:rPr>
              <a:t>Pengawasan</a:t>
            </a:r>
            <a:r>
              <a:rPr lang="en-US" sz="2000" b="1" kern="0" dirty="0" smtClean="0">
                <a:solidFill>
                  <a:sysClr val="window" lastClr="FFFFFF"/>
                </a:solidFill>
                <a:latin typeface="Trebuchet MS" pitchFamily="34" charset="0"/>
              </a:rPr>
              <a:t> </a:t>
            </a:r>
            <a:r>
              <a:rPr lang="en-US" sz="2000" b="1" kern="0" dirty="0" err="1">
                <a:solidFill>
                  <a:sysClr val="window" lastClr="FFFFFF"/>
                </a:solidFill>
                <a:latin typeface="Trebuchet MS" pitchFamily="34" charset="0"/>
              </a:rPr>
              <a:t>Barang</a:t>
            </a:r>
            <a:r>
              <a:rPr lang="en-US" sz="2000" b="1" kern="0" dirty="0">
                <a:solidFill>
                  <a:sysClr val="window" lastClr="FFFFFF"/>
                </a:solidFill>
                <a:latin typeface="Trebuchet MS" pitchFamily="34" charset="0"/>
              </a:rPr>
              <a:t> </a:t>
            </a:r>
            <a:r>
              <a:rPr lang="en-US" sz="2000" b="1" kern="0" dirty="0" err="1">
                <a:solidFill>
                  <a:sysClr val="window" lastClr="FFFFFF"/>
                </a:solidFill>
                <a:latin typeface="Trebuchet MS" pitchFamily="34" charset="0"/>
              </a:rPr>
              <a:t>Beredar</a:t>
            </a:r>
            <a:r>
              <a:rPr lang="en-US" sz="2000" b="1" kern="0" dirty="0">
                <a:solidFill>
                  <a:sysClr val="window" lastClr="FFFFFF"/>
                </a:solidFill>
                <a:latin typeface="Trebuchet MS" pitchFamily="34" charset="0"/>
              </a:rPr>
              <a:t> </a:t>
            </a:r>
            <a:r>
              <a:rPr lang="en-US" sz="2000" b="1" kern="0" dirty="0" err="1">
                <a:solidFill>
                  <a:sysClr val="window" lastClr="FFFFFF"/>
                </a:solidFill>
                <a:latin typeface="Trebuchet MS" pitchFamily="34" charset="0"/>
              </a:rPr>
              <a:t>dan</a:t>
            </a:r>
            <a:r>
              <a:rPr lang="en-US" sz="2000" b="1" kern="0" dirty="0">
                <a:solidFill>
                  <a:sysClr val="window" lastClr="FFFFFF"/>
                </a:solidFill>
                <a:latin typeface="Trebuchet MS" pitchFamily="34" charset="0"/>
              </a:rPr>
              <a:t> </a:t>
            </a:r>
            <a:r>
              <a:rPr lang="en-US" sz="2000" b="1" kern="0" dirty="0" err="1">
                <a:solidFill>
                  <a:sysClr val="window" lastClr="FFFFFF"/>
                </a:solidFill>
                <a:latin typeface="Trebuchet MS" pitchFamily="34" charset="0"/>
              </a:rPr>
              <a:t>Jasa</a:t>
            </a:r>
            <a:endParaRPr lang="en-US" sz="2000" b="1" kern="0" dirty="0">
              <a:solidFill>
                <a:sysClr val="window" lastClr="FFFFFF"/>
              </a:solidFill>
              <a:latin typeface="Trebuchet MS" pitchFamily="34" charset="0"/>
            </a:endParaRPr>
          </a:p>
          <a:p>
            <a:pPr algn="ctr" defTabSz="914080" fontAlgn="auto">
              <a:spcBef>
                <a:spcPts val="0"/>
              </a:spcBef>
              <a:spcAft>
                <a:spcPts val="0"/>
              </a:spcAft>
              <a:defRPr/>
            </a:pPr>
            <a:r>
              <a:rPr lang="id-ID" sz="2000" b="1" kern="0" dirty="0" smtClean="0">
                <a:solidFill>
                  <a:sysClr val="window" lastClr="FFFFFF"/>
                </a:solidFill>
                <a:latin typeface="Trebuchet MS" pitchFamily="34" charset="0"/>
                <a:ea typeface="BatangChe" pitchFamily="49" charset="-127"/>
              </a:rPr>
              <a:t>-</a:t>
            </a:r>
            <a:r>
              <a:rPr lang="en-US" sz="2000" b="1" kern="0" dirty="0" err="1" smtClean="0">
                <a:solidFill>
                  <a:sysClr val="window" lastClr="FFFFFF"/>
                </a:solidFill>
                <a:latin typeface="Trebuchet MS" pitchFamily="34" charset="0"/>
                <a:ea typeface="BatangChe" pitchFamily="49" charset="-127"/>
              </a:rPr>
              <a:t>Metrologi</a:t>
            </a:r>
            <a:r>
              <a:rPr lang="en-US" sz="2000" b="1" kern="0" dirty="0" smtClean="0">
                <a:solidFill>
                  <a:sysClr val="window" lastClr="FFFFFF"/>
                </a:solidFill>
                <a:latin typeface="Trebuchet MS" pitchFamily="34" charset="0"/>
                <a:ea typeface="BatangChe" pitchFamily="49" charset="-127"/>
              </a:rPr>
              <a:t> </a:t>
            </a:r>
            <a:r>
              <a:rPr lang="en-US" sz="2000" b="1" kern="0" dirty="0">
                <a:solidFill>
                  <a:sysClr val="window" lastClr="FFFFFF"/>
                </a:solidFill>
                <a:latin typeface="Trebuchet MS" pitchFamily="34" charset="0"/>
                <a:ea typeface="BatangChe" pitchFamily="49" charset="-127"/>
              </a:rPr>
              <a:t>Legal</a:t>
            </a:r>
          </a:p>
          <a:p>
            <a:pPr algn="ctr" defTabSz="914080" fontAlgn="auto">
              <a:spcBef>
                <a:spcPts val="0"/>
              </a:spcBef>
              <a:spcAft>
                <a:spcPts val="0"/>
              </a:spcAft>
              <a:defRPr/>
            </a:pPr>
            <a:endParaRPr lang="en-US" sz="2000" b="1" kern="0" dirty="0">
              <a:solidFill>
                <a:sysClr val="window" lastClr="FFFFFF"/>
              </a:solidFill>
              <a:latin typeface="Trebuchet MS" pitchFamily="34" charset="0"/>
              <a:cs typeface="+mn-cs"/>
            </a:endParaRPr>
          </a:p>
        </p:txBody>
      </p:sp>
      <p:sp>
        <p:nvSpPr>
          <p:cNvPr id="7175" name="Title 5"/>
          <p:cNvSpPr>
            <a:spLocks noGrp="1"/>
          </p:cNvSpPr>
          <p:nvPr>
            <p:ph type="title" idx="4294967295"/>
          </p:nvPr>
        </p:nvSpPr>
        <p:spPr>
          <a:xfrm>
            <a:off x="228601" y="195262"/>
            <a:ext cx="8226425" cy="490538"/>
          </a:xfrm>
        </p:spPr>
        <p:txBody>
          <a:bodyPr>
            <a:normAutofit/>
          </a:bodyPr>
          <a:lstStyle/>
          <a:p>
            <a:pPr eaLnBrk="1" hangingPunct="1">
              <a:lnSpc>
                <a:spcPts val="2000"/>
              </a:lnSpc>
            </a:pPr>
            <a:r>
              <a:rPr lang="en-US" altLang="id-ID" sz="3200" dirty="0" smtClean="0">
                <a:solidFill>
                  <a:schemeClr val="bg1"/>
                </a:solidFill>
                <a:latin typeface="Constantia" pitchFamily="18" charset="0"/>
              </a:rPr>
              <a:t>TANTANGAN DAN PERMASALAHAN</a:t>
            </a:r>
            <a:endParaRPr lang="en-US" altLang="id-ID" sz="1600" dirty="0" smtClean="0">
              <a:solidFill>
                <a:schemeClr val="bg1"/>
              </a:solidFill>
              <a:latin typeface="Constantia" pitchFamily="18" charset="0"/>
            </a:endParaRPr>
          </a:p>
        </p:txBody>
      </p:sp>
      <p:sp>
        <p:nvSpPr>
          <p:cNvPr id="7176" name="Footer Placeholder 3"/>
          <p:cNvSpPr txBox="1">
            <a:spLocks noGrp="1"/>
          </p:cNvSpPr>
          <p:nvPr/>
        </p:nvSpPr>
        <p:spPr bwMode="auto">
          <a:xfrm>
            <a:off x="2133600" y="4812507"/>
            <a:ext cx="48768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id-ID" altLang="id-ID" sz="1200" b="1">
              <a:solidFill>
                <a:schemeClr val="bg1"/>
              </a:solidFill>
              <a:latin typeface="Century Gothic" pitchFamily="34" charset="0"/>
            </a:endParaRPr>
          </a:p>
        </p:txBody>
      </p:sp>
    </p:spTree>
    <p:extLst>
      <p:ext uri="{BB962C8B-B14F-4D97-AF65-F5344CB8AC3E}">
        <p14:creationId xmlns:p14="http://schemas.microsoft.com/office/powerpoint/2010/main" val="3046136359"/>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8"/>
          <p:cNvSpPr>
            <a:spLocks noGrp="1"/>
          </p:cNvSpPr>
          <p:nvPr>
            <p:ph idx="4294967295"/>
          </p:nvPr>
        </p:nvSpPr>
        <p:spPr>
          <a:xfrm>
            <a:off x="3716338" y="932260"/>
            <a:ext cx="5110162" cy="3754040"/>
          </a:xfrm>
        </p:spPr>
        <p:txBody>
          <a:bodyPr>
            <a:normAutofit lnSpcReduction="10000"/>
          </a:bodyPr>
          <a:lstStyle/>
          <a:p>
            <a:pPr eaLnBrk="1" hangingPunct="1">
              <a:lnSpc>
                <a:spcPct val="130000"/>
              </a:lnSpc>
              <a:spcBef>
                <a:spcPct val="0"/>
              </a:spcBef>
              <a:spcAft>
                <a:spcPts val="1800"/>
              </a:spcAft>
            </a:pPr>
            <a:r>
              <a:rPr lang="en-US" altLang="id-ID" sz="2000" smtClean="0">
                <a:latin typeface="Century Gothic" pitchFamily="34" charset="0"/>
              </a:rPr>
              <a:t>Hambatan non tarif dalam perdagangan semakin meningkat.</a:t>
            </a:r>
          </a:p>
          <a:p>
            <a:pPr eaLnBrk="1" hangingPunct="1">
              <a:lnSpc>
                <a:spcPct val="130000"/>
              </a:lnSpc>
              <a:spcBef>
                <a:spcPct val="0"/>
              </a:spcBef>
              <a:spcAft>
                <a:spcPts val="1800"/>
              </a:spcAft>
            </a:pPr>
            <a:r>
              <a:rPr lang="en-US" altLang="id-ID" sz="2000" smtClean="0">
                <a:latin typeface="Century Gothic" pitchFamily="34" charset="0"/>
              </a:rPr>
              <a:t>Masih kurangnya kajian pemenuhan SNI wajib.</a:t>
            </a:r>
          </a:p>
          <a:p>
            <a:pPr eaLnBrk="1" hangingPunct="1">
              <a:lnSpc>
                <a:spcPct val="130000"/>
              </a:lnSpc>
              <a:spcBef>
                <a:spcPct val="0"/>
              </a:spcBef>
              <a:spcAft>
                <a:spcPts val="1800"/>
              </a:spcAft>
            </a:pPr>
            <a:r>
              <a:rPr lang="en-US" altLang="id-ID" sz="2000" smtClean="0">
                <a:latin typeface="Century Gothic" pitchFamily="34" charset="0"/>
              </a:rPr>
              <a:t>Perundingan standar di regional ASEAN semakin intensif.</a:t>
            </a:r>
          </a:p>
          <a:p>
            <a:pPr eaLnBrk="1" hangingPunct="1">
              <a:lnSpc>
                <a:spcPct val="130000"/>
              </a:lnSpc>
              <a:spcBef>
                <a:spcPct val="0"/>
              </a:spcBef>
              <a:spcAft>
                <a:spcPts val="1800"/>
              </a:spcAft>
            </a:pPr>
            <a:r>
              <a:rPr lang="en-US" altLang="id-ID" sz="2000" smtClean="0">
                <a:latin typeface="Century Gothic" pitchFamily="34" charset="0"/>
              </a:rPr>
              <a:t>Kondisi Infrastruktur mutu Standardisasi belum memadai.</a:t>
            </a:r>
          </a:p>
        </p:txBody>
      </p:sp>
      <p:sp>
        <p:nvSpPr>
          <p:cNvPr id="7171" name="Slide Number Placeholder 3"/>
          <p:cNvSpPr txBox="1">
            <a:spLocks noGrp="1"/>
          </p:cNvSpPr>
          <p:nvPr/>
        </p:nvSpPr>
        <p:spPr bwMode="auto">
          <a:xfrm>
            <a:off x="6553200" y="4812507"/>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EE3CA33A-D654-4F70-ABE1-FA7505F6F65C}" type="slidenum">
              <a:rPr lang="id-ID" altLang="id-ID" sz="1200">
                <a:solidFill>
                  <a:schemeClr val="bg1"/>
                </a:solidFill>
                <a:latin typeface="Calibri" pitchFamily="34" charset="0"/>
              </a:rPr>
              <a:pPr algn="r" eaLnBrk="1" hangingPunct="1">
                <a:spcBef>
                  <a:spcPct val="0"/>
                </a:spcBef>
                <a:buFontTx/>
                <a:buNone/>
              </a:pPr>
              <a:t>61</a:t>
            </a:fld>
            <a:endParaRPr lang="id-ID" altLang="id-ID" sz="1200">
              <a:solidFill>
                <a:schemeClr val="bg1"/>
              </a:solidFill>
              <a:latin typeface="Calibri" pitchFamily="34" charset="0"/>
            </a:endParaRPr>
          </a:p>
        </p:txBody>
      </p:sp>
      <p:sp>
        <p:nvSpPr>
          <p:cNvPr id="8" name="Rounded Rectangle 7"/>
          <p:cNvSpPr/>
          <p:nvPr/>
        </p:nvSpPr>
        <p:spPr>
          <a:xfrm>
            <a:off x="525136" y="969429"/>
            <a:ext cx="3062127" cy="3563280"/>
          </a:xfrm>
          <a:prstGeom prst="roundRect">
            <a:avLst/>
          </a:prstGeom>
          <a:gradFill rotWithShape="1">
            <a:gsLst>
              <a:gs pos="0">
                <a:srgbClr val="EB641B">
                  <a:shade val="51000"/>
                  <a:satMod val="130000"/>
                </a:srgbClr>
              </a:gs>
              <a:gs pos="80000">
                <a:srgbClr val="EB641B">
                  <a:shade val="93000"/>
                  <a:satMod val="130000"/>
                </a:srgbClr>
              </a:gs>
              <a:gs pos="100000">
                <a:srgbClr val="EB641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08" tIns="45704" rIns="91408" bIns="45704" anchor="ctr"/>
          <a:lstStyle/>
          <a:p>
            <a:pPr algn="ctr" defTabSz="914080" fontAlgn="auto">
              <a:spcBef>
                <a:spcPts val="0"/>
              </a:spcBef>
              <a:spcAft>
                <a:spcPts val="0"/>
              </a:spcAft>
              <a:defRPr/>
            </a:pPr>
            <a:r>
              <a:rPr lang="en-US" sz="3200" b="1" kern="0" dirty="0" err="1">
                <a:solidFill>
                  <a:sysClr val="window" lastClr="FFFFFF"/>
                </a:solidFill>
                <a:latin typeface="Trebuchet MS" pitchFamily="34" charset="0"/>
                <a:cs typeface="+mn-cs"/>
              </a:rPr>
              <a:t>Standardisasi</a:t>
            </a:r>
            <a:r>
              <a:rPr lang="en-US" sz="3200" b="1" kern="0" dirty="0">
                <a:solidFill>
                  <a:sysClr val="window" lastClr="FFFFFF"/>
                </a:solidFill>
                <a:latin typeface="Trebuchet MS" pitchFamily="34" charset="0"/>
                <a:cs typeface="+mn-cs"/>
              </a:rPr>
              <a:t> </a:t>
            </a:r>
            <a:r>
              <a:rPr lang="en-US" sz="3200" b="1" kern="0" dirty="0" err="1">
                <a:solidFill>
                  <a:sysClr val="window" lastClr="FFFFFF"/>
                </a:solidFill>
                <a:latin typeface="Trebuchet MS" pitchFamily="34" charset="0"/>
                <a:cs typeface="+mn-cs"/>
              </a:rPr>
              <a:t>Bidang</a:t>
            </a:r>
            <a:r>
              <a:rPr lang="en-US" sz="3200" b="1" kern="0" dirty="0">
                <a:solidFill>
                  <a:sysClr val="window" lastClr="FFFFFF"/>
                </a:solidFill>
                <a:latin typeface="Trebuchet MS" pitchFamily="34" charset="0"/>
                <a:cs typeface="+mn-cs"/>
              </a:rPr>
              <a:t> </a:t>
            </a:r>
            <a:r>
              <a:rPr lang="en-US" sz="3200" b="1" kern="0" dirty="0" err="1">
                <a:solidFill>
                  <a:sysClr val="window" lastClr="FFFFFF"/>
                </a:solidFill>
                <a:latin typeface="Trebuchet MS" pitchFamily="34" charset="0"/>
                <a:cs typeface="+mn-cs"/>
              </a:rPr>
              <a:t>Perdagangan</a:t>
            </a:r>
            <a:endParaRPr lang="en-US" sz="3200" b="1" kern="0" dirty="0">
              <a:solidFill>
                <a:sysClr val="window" lastClr="FFFFFF"/>
              </a:solidFill>
              <a:latin typeface="Trebuchet MS" pitchFamily="34" charset="0"/>
              <a:cs typeface="+mn-cs"/>
            </a:endParaRPr>
          </a:p>
        </p:txBody>
      </p:sp>
      <p:sp>
        <p:nvSpPr>
          <p:cNvPr id="7175" name="Title 5"/>
          <p:cNvSpPr>
            <a:spLocks noGrp="1"/>
          </p:cNvSpPr>
          <p:nvPr>
            <p:ph type="title" idx="4294967295"/>
          </p:nvPr>
        </p:nvSpPr>
        <p:spPr>
          <a:xfrm>
            <a:off x="228601" y="195262"/>
            <a:ext cx="8226425" cy="490538"/>
          </a:xfrm>
        </p:spPr>
        <p:txBody>
          <a:bodyPr>
            <a:normAutofit fontScale="90000"/>
          </a:bodyPr>
          <a:lstStyle/>
          <a:p>
            <a:pPr eaLnBrk="1" hangingPunct="1">
              <a:lnSpc>
                <a:spcPts val="2000"/>
              </a:lnSpc>
            </a:pPr>
            <a:r>
              <a:rPr lang="en-US" altLang="id-ID" sz="3600" smtClean="0">
                <a:solidFill>
                  <a:srgbClr val="006600"/>
                </a:solidFill>
                <a:latin typeface="Constantia" pitchFamily="18" charset="0"/>
              </a:rPr>
              <a:t>TANTANGAN DAN PERMASALAHAN</a:t>
            </a:r>
            <a:br>
              <a:rPr lang="en-US" altLang="id-ID" sz="3600" smtClean="0">
                <a:solidFill>
                  <a:srgbClr val="006600"/>
                </a:solidFill>
                <a:latin typeface="Constantia" pitchFamily="18" charset="0"/>
              </a:rPr>
            </a:br>
            <a:r>
              <a:rPr lang="en-US" altLang="id-ID" sz="1800" smtClean="0">
                <a:solidFill>
                  <a:srgbClr val="7F7F7F"/>
                </a:solidFill>
                <a:latin typeface="Constantia" pitchFamily="18" charset="0"/>
              </a:rPr>
              <a:t>PEMBANGUNAN STANDARDISASI DAN PERLINDUNGAN KONSUMEN</a:t>
            </a:r>
            <a:endParaRPr lang="en-US" altLang="id-ID" sz="1800" smtClean="0">
              <a:solidFill>
                <a:srgbClr val="006600"/>
              </a:solidFill>
              <a:latin typeface="Constantia" pitchFamily="18" charset="0"/>
            </a:endParaRPr>
          </a:p>
        </p:txBody>
      </p:sp>
      <p:sp>
        <p:nvSpPr>
          <p:cNvPr id="7176" name="Footer Placeholder 3"/>
          <p:cNvSpPr txBox="1">
            <a:spLocks noGrp="1"/>
          </p:cNvSpPr>
          <p:nvPr/>
        </p:nvSpPr>
        <p:spPr bwMode="auto">
          <a:xfrm>
            <a:off x="2133600" y="4812507"/>
            <a:ext cx="48768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id-ID" altLang="id-ID" sz="1200" b="1">
              <a:solidFill>
                <a:schemeClr val="bg1"/>
              </a:solidFill>
              <a:latin typeface="Century Gothic" pitchFamily="34" charset="0"/>
            </a:endParaRPr>
          </a:p>
        </p:txBody>
      </p:sp>
    </p:spTree>
    <p:extLst>
      <p:ext uri="{BB962C8B-B14F-4D97-AF65-F5344CB8AC3E}">
        <p14:creationId xmlns:p14="http://schemas.microsoft.com/office/powerpoint/2010/main" val="1316707894"/>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8"/>
          <p:cNvSpPr>
            <a:spLocks noGrp="1"/>
          </p:cNvSpPr>
          <p:nvPr>
            <p:ph idx="4294967295"/>
          </p:nvPr>
        </p:nvSpPr>
        <p:spPr>
          <a:xfrm>
            <a:off x="3781426" y="971550"/>
            <a:ext cx="4911725" cy="3886200"/>
          </a:xfrm>
        </p:spPr>
        <p:txBody>
          <a:bodyPr>
            <a:normAutofit fontScale="92500" lnSpcReduction="10000"/>
          </a:bodyPr>
          <a:lstStyle/>
          <a:p>
            <a:pPr eaLnBrk="1" hangingPunct="1">
              <a:lnSpc>
                <a:spcPct val="110000"/>
              </a:lnSpc>
              <a:spcBef>
                <a:spcPts val="1800"/>
              </a:spcBef>
            </a:pPr>
            <a:r>
              <a:rPr lang="id-ID" altLang="id-ID" sz="1800" noProof="1" smtClean="0">
                <a:latin typeface="Century Gothic" pitchFamily="34" charset="0"/>
              </a:rPr>
              <a:t>Implementasi perlindungan konsumen masih cenderung korektif perlu aktivasi dengan langkah preventif.</a:t>
            </a:r>
          </a:p>
          <a:p>
            <a:pPr eaLnBrk="1" hangingPunct="1">
              <a:lnSpc>
                <a:spcPct val="110000"/>
              </a:lnSpc>
              <a:spcBef>
                <a:spcPts val="1800"/>
              </a:spcBef>
            </a:pPr>
            <a:r>
              <a:rPr lang="id-ID" altLang="id-ID" sz="1800" noProof="1" smtClean="0">
                <a:latin typeface="Century Gothic" pitchFamily="34" charset="0"/>
              </a:rPr>
              <a:t>Konsumen dan pelaku usaha belum sepenuhnya memahami hak dan kewajiban serta tanggungjawabnya</a:t>
            </a:r>
          </a:p>
          <a:p>
            <a:pPr eaLnBrk="1" hangingPunct="1">
              <a:lnSpc>
                <a:spcPct val="110000"/>
              </a:lnSpc>
              <a:spcBef>
                <a:spcPts val="1800"/>
              </a:spcBef>
            </a:pPr>
            <a:r>
              <a:rPr lang="id-ID" altLang="id-ID" sz="1800" noProof="1" smtClean="0">
                <a:latin typeface="Century Gothic" pitchFamily="34" charset="0"/>
              </a:rPr>
              <a:t>Informasi atas akses pemulihan hak konsumen masih perlu ditingkatkan.</a:t>
            </a:r>
          </a:p>
          <a:p>
            <a:pPr eaLnBrk="1" hangingPunct="1">
              <a:lnSpc>
                <a:spcPct val="110000"/>
              </a:lnSpc>
              <a:spcBef>
                <a:spcPts val="1800"/>
              </a:spcBef>
            </a:pPr>
            <a:r>
              <a:rPr lang="id-ID" altLang="id-ID" sz="1800" noProof="1" smtClean="0">
                <a:latin typeface="Century Gothic" pitchFamily="34" charset="0"/>
              </a:rPr>
              <a:t>Masih diperlukan berbagai kebijakan teknis (NSPK) yang berorientasi pada perlindungan konsumen.</a:t>
            </a:r>
          </a:p>
        </p:txBody>
      </p:sp>
      <p:sp>
        <p:nvSpPr>
          <p:cNvPr id="8195" name="Slide Number Placeholder 3"/>
          <p:cNvSpPr txBox="1">
            <a:spLocks noGrp="1"/>
          </p:cNvSpPr>
          <p:nvPr/>
        </p:nvSpPr>
        <p:spPr bwMode="auto">
          <a:xfrm>
            <a:off x="6553200" y="4812507"/>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4C1FED95-FC39-4155-96F1-5EF8317E1861}" type="slidenum">
              <a:rPr lang="id-ID" altLang="id-ID" sz="1200">
                <a:solidFill>
                  <a:schemeClr val="bg1"/>
                </a:solidFill>
                <a:latin typeface="Calibri" pitchFamily="34" charset="0"/>
              </a:rPr>
              <a:pPr algn="r" eaLnBrk="1" hangingPunct="1">
                <a:spcBef>
                  <a:spcPct val="0"/>
                </a:spcBef>
                <a:buFontTx/>
                <a:buNone/>
              </a:pPr>
              <a:t>62</a:t>
            </a:fld>
            <a:endParaRPr lang="id-ID" altLang="id-ID" sz="1200">
              <a:solidFill>
                <a:schemeClr val="bg1"/>
              </a:solidFill>
              <a:latin typeface="Calibri" pitchFamily="34" charset="0"/>
            </a:endParaRPr>
          </a:p>
        </p:txBody>
      </p:sp>
      <p:sp>
        <p:nvSpPr>
          <p:cNvPr id="10" name="Rounded Rectangle 9"/>
          <p:cNvSpPr/>
          <p:nvPr/>
        </p:nvSpPr>
        <p:spPr>
          <a:xfrm>
            <a:off x="454796" y="951571"/>
            <a:ext cx="3279004" cy="3791879"/>
          </a:xfrm>
          <a:prstGeom prst="roundRect">
            <a:avLst/>
          </a:prstGeom>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08" tIns="45704" rIns="91408" bIns="45704" anchor="ctr"/>
          <a:lstStyle/>
          <a:p>
            <a:pPr algn="ctr" defTabSz="914080" fontAlgn="auto">
              <a:spcBef>
                <a:spcPts val="0"/>
              </a:spcBef>
              <a:spcAft>
                <a:spcPts val="0"/>
              </a:spcAft>
              <a:defRPr/>
            </a:pPr>
            <a:r>
              <a:rPr lang="en-US" sz="3100" b="1" kern="0" dirty="0" err="1">
                <a:solidFill>
                  <a:sysClr val="window" lastClr="FFFFFF"/>
                </a:solidFill>
                <a:latin typeface="Trebuchet MS" pitchFamily="34" charset="0"/>
                <a:cs typeface="+mn-cs"/>
              </a:rPr>
              <a:t>Pemberdayaan</a:t>
            </a:r>
            <a:r>
              <a:rPr lang="en-US" sz="3100" b="1" kern="0" dirty="0">
                <a:solidFill>
                  <a:sysClr val="window" lastClr="FFFFFF"/>
                </a:solidFill>
                <a:latin typeface="Trebuchet MS" pitchFamily="34" charset="0"/>
                <a:cs typeface="+mn-cs"/>
              </a:rPr>
              <a:t> </a:t>
            </a:r>
            <a:r>
              <a:rPr lang="en-US" sz="3100" b="1" kern="0" dirty="0" err="1">
                <a:solidFill>
                  <a:sysClr val="window" lastClr="FFFFFF"/>
                </a:solidFill>
                <a:latin typeface="Trebuchet MS" pitchFamily="34" charset="0"/>
                <a:cs typeface="+mn-cs"/>
              </a:rPr>
              <a:t>Konsumen</a:t>
            </a:r>
            <a:endParaRPr lang="en-US" sz="3100" b="1" kern="0" dirty="0">
              <a:solidFill>
                <a:sysClr val="window" lastClr="FFFFFF"/>
              </a:solidFill>
              <a:latin typeface="Trebuchet MS" pitchFamily="34" charset="0"/>
              <a:cs typeface="+mn-cs"/>
            </a:endParaRPr>
          </a:p>
        </p:txBody>
      </p:sp>
      <p:sp>
        <p:nvSpPr>
          <p:cNvPr id="9" name="Title 5"/>
          <p:cNvSpPr txBox="1">
            <a:spLocks/>
          </p:cNvSpPr>
          <p:nvPr/>
        </p:nvSpPr>
        <p:spPr>
          <a:xfrm>
            <a:off x="228601" y="195262"/>
            <a:ext cx="8226425" cy="490538"/>
          </a:xfrm>
          <a:prstGeom prst="rect">
            <a:avLst/>
          </a:prstGeom>
        </p:spPr>
        <p:txBody>
          <a:bodyPr anchor="ctr">
            <a:normAutofit fontScale="25000" lnSpcReduction="20000"/>
          </a:bodyPr>
          <a:lstStyle>
            <a:lvl1pPr algn="l" rtl="0" eaLnBrk="0" fontAlgn="base" hangingPunct="0">
              <a:lnSpc>
                <a:spcPts val="4500"/>
              </a:lnSpc>
              <a:spcBef>
                <a:spcPct val="0"/>
              </a:spcBef>
              <a:spcAft>
                <a:spcPct val="0"/>
              </a:spcAft>
              <a:defRPr lang="en-US" sz="3200" kern="1200" spc="-150">
                <a:solidFill>
                  <a:srgbClr val="18821D"/>
                </a:solidFill>
                <a:latin typeface="Calibri" pitchFamily="34" charset="0"/>
                <a:ea typeface="+mj-ea"/>
                <a:cs typeface="+mj-cs"/>
              </a:defRPr>
            </a:lvl1pPr>
            <a:lvl2pPr algn="l" rtl="0" eaLnBrk="0" fontAlgn="base" hangingPunct="0">
              <a:lnSpc>
                <a:spcPts val="4500"/>
              </a:lnSpc>
              <a:spcBef>
                <a:spcPct val="0"/>
              </a:spcBef>
              <a:spcAft>
                <a:spcPct val="0"/>
              </a:spcAft>
              <a:defRPr sz="4400">
                <a:solidFill>
                  <a:schemeClr val="tx2"/>
                </a:solidFill>
                <a:latin typeface="Calibri" pitchFamily="34" charset="0"/>
              </a:defRPr>
            </a:lvl2pPr>
            <a:lvl3pPr algn="l" rtl="0" eaLnBrk="0" fontAlgn="base" hangingPunct="0">
              <a:lnSpc>
                <a:spcPts val="4500"/>
              </a:lnSpc>
              <a:spcBef>
                <a:spcPct val="0"/>
              </a:spcBef>
              <a:spcAft>
                <a:spcPct val="0"/>
              </a:spcAft>
              <a:defRPr sz="4400">
                <a:solidFill>
                  <a:schemeClr val="tx2"/>
                </a:solidFill>
                <a:latin typeface="Calibri" pitchFamily="34" charset="0"/>
              </a:defRPr>
            </a:lvl3pPr>
            <a:lvl4pPr algn="l" rtl="0" eaLnBrk="0" fontAlgn="base" hangingPunct="0">
              <a:lnSpc>
                <a:spcPts val="4500"/>
              </a:lnSpc>
              <a:spcBef>
                <a:spcPct val="0"/>
              </a:spcBef>
              <a:spcAft>
                <a:spcPct val="0"/>
              </a:spcAft>
              <a:defRPr sz="4400">
                <a:solidFill>
                  <a:schemeClr val="tx2"/>
                </a:solidFill>
                <a:latin typeface="Calibri" pitchFamily="34" charset="0"/>
              </a:defRPr>
            </a:lvl4pPr>
            <a:lvl5pPr algn="l" rtl="0" eaLnBrk="0" fontAlgn="base" hangingPunct="0">
              <a:lnSpc>
                <a:spcPts val="4500"/>
              </a:lnSpc>
              <a:spcBef>
                <a:spcPct val="0"/>
              </a:spcBef>
              <a:spcAft>
                <a:spcPct val="0"/>
              </a:spcAft>
              <a:defRPr sz="4400">
                <a:solidFill>
                  <a:schemeClr val="tx2"/>
                </a:solidFill>
                <a:latin typeface="Calibri" pitchFamily="34" charset="0"/>
              </a:defRPr>
            </a:lvl5pPr>
            <a:lvl6pPr marL="457200" algn="l" rtl="0" fontAlgn="base">
              <a:lnSpc>
                <a:spcPts val="4500"/>
              </a:lnSpc>
              <a:spcBef>
                <a:spcPct val="0"/>
              </a:spcBef>
              <a:spcAft>
                <a:spcPct val="0"/>
              </a:spcAft>
              <a:defRPr sz="4400">
                <a:solidFill>
                  <a:schemeClr val="tx2"/>
                </a:solidFill>
                <a:latin typeface="Calibri" pitchFamily="34" charset="0"/>
              </a:defRPr>
            </a:lvl6pPr>
            <a:lvl7pPr marL="914400" algn="l" rtl="0" fontAlgn="base">
              <a:lnSpc>
                <a:spcPts val="4500"/>
              </a:lnSpc>
              <a:spcBef>
                <a:spcPct val="0"/>
              </a:spcBef>
              <a:spcAft>
                <a:spcPct val="0"/>
              </a:spcAft>
              <a:defRPr sz="4400">
                <a:solidFill>
                  <a:schemeClr val="tx2"/>
                </a:solidFill>
                <a:latin typeface="Calibri" pitchFamily="34" charset="0"/>
              </a:defRPr>
            </a:lvl7pPr>
            <a:lvl8pPr marL="1371600" algn="l" rtl="0" fontAlgn="base">
              <a:lnSpc>
                <a:spcPts val="4500"/>
              </a:lnSpc>
              <a:spcBef>
                <a:spcPct val="0"/>
              </a:spcBef>
              <a:spcAft>
                <a:spcPct val="0"/>
              </a:spcAft>
              <a:defRPr sz="4400">
                <a:solidFill>
                  <a:schemeClr val="tx2"/>
                </a:solidFill>
                <a:latin typeface="Calibri" pitchFamily="34" charset="0"/>
              </a:defRPr>
            </a:lvl8pPr>
            <a:lvl9pPr marL="1828800" algn="l" rtl="0" fontAlgn="base">
              <a:lnSpc>
                <a:spcPts val="4500"/>
              </a:lnSpc>
              <a:spcBef>
                <a:spcPct val="0"/>
              </a:spcBef>
              <a:spcAft>
                <a:spcPct val="0"/>
              </a:spcAft>
              <a:defRPr sz="4400">
                <a:solidFill>
                  <a:schemeClr val="tx2"/>
                </a:solidFill>
                <a:latin typeface="Calibri" pitchFamily="34" charset="0"/>
              </a:defRPr>
            </a:lvl9pPr>
          </a:lstStyle>
          <a:p>
            <a:pPr eaLnBrk="1" hangingPunct="1">
              <a:lnSpc>
                <a:spcPts val="2000"/>
              </a:lnSpc>
              <a:defRPr/>
            </a:pPr>
            <a:r>
              <a:rPr sz="3600" dirty="0" smtClean="0">
                <a:solidFill>
                  <a:srgbClr val="006600"/>
                </a:solidFill>
                <a:latin typeface="+mn-lt"/>
              </a:rPr>
              <a:t>TANTANGAN DAN PERMASALAHAN</a:t>
            </a:r>
            <a:br>
              <a:rPr sz="3600" dirty="0" smtClean="0">
                <a:solidFill>
                  <a:srgbClr val="006600"/>
                </a:solidFill>
                <a:latin typeface="+mn-lt"/>
              </a:rPr>
            </a:br>
            <a:r>
              <a:rPr sz="1800" dirty="0" smtClean="0">
                <a:solidFill>
                  <a:schemeClr val="bg1">
                    <a:lumMod val="50000"/>
                  </a:schemeClr>
                </a:solidFill>
                <a:latin typeface="+mn-lt"/>
              </a:rPr>
              <a:t>PEMBANGUNAN STANDARDISASI DAN PERLINDUNGAN KONSUMEN</a:t>
            </a:r>
            <a:endParaRPr sz="1800" dirty="0">
              <a:solidFill>
                <a:srgbClr val="006600"/>
              </a:solidFill>
              <a:latin typeface="+mn-lt"/>
            </a:endParaRPr>
          </a:p>
        </p:txBody>
      </p:sp>
    </p:spTree>
    <p:extLst>
      <p:ext uri="{BB962C8B-B14F-4D97-AF65-F5344CB8AC3E}">
        <p14:creationId xmlns:p14="http://schemas.microsoft.com/office/powerpoint/2010/main" val="610692798"/>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8"/>
          <p:cNvSpPr>
            <a:spLocks noGrp="1"/>
          </p:cNvSpPr>
          <p:nvPr>
            <p:ph idx="4294967295"/>
          </p:nvPr>
        </p:nvSpPr>
        <p:spPr>
          <a:xfrm>
            <a:off x="3648076" y="1059656"/>
            <a:ext cx="5045075" cy="3671888"/>
          </a:xfrm>
        </p:spPr>
        <p:txBody>
          <a:bodyPr>
            <a:normAutofit fontScale="85000" lnSpcReduction="10000"/>
          </a:bodyPr>
          <a:lstStyle/>
          <a:p>
            <a:pPr eaLnBrk="1" hangingPunct="1">
              <a:lnSpc>
                <a:spcPct val="110000"/>
              </a:lnSpc>
              <a:spcBef>
                <a:spcPts val="1800"/>
              </a:spcBef>
            </a:pPr>
            <a:r>
              <a:rPr lang="id-ID" altLang="id-ID" sz="2000" noProof="1" smtClean="0">
                <a:latin typeface="Century Gothic" pitchFamily="34" charset="0"/>
              </a:rPr>
              <a:t>Masih ditemukan barang beredar di pasar yang diduga tidak sesuai dengan ketentuan yang dipersyaratkan.</a:t>
            </a:r>
          </a:p>
          <a:p>
            <a:pPr eaLnBrk="1" hangingPunct="1">
              <a:lnSpc>
                <a:spcPct val="110000"/>
              </a:lnSpc>
              <a:spcBef>
                <a:spcPts val="1800"/>
              </a:spcBef>
            </a:pPr>
            <a:r>
              <a:rPr lang="id-ID" altLang="id-ID" sz="2000" noProof="1" smtClean="0">
                <a:latin typeface="Century Gothic" pitchFamily="34" charset="0"/>
              </a:rPr>
              <a:t>Belum  optimalnya koordinasi pengawasan barang dan jasa baik secara vertikal (pusat-daerah) maupun horisontal (lintas sektor).</a:t>
            </a:r>
          </a:p>
          <a:p>
            <a:pPr eaLnBrk="1" hangingPunct="1">
              <a:lnSpc>
                <a:spcPct val="110000"/>
              </a:lnSpc>
              <a:spcBef>
                <a:spcPts val="1800"/>
              </a:spcBef>
            </a:pPr>
            <a:r>
              <a:rPr lang="id-ID" altLang="id-ID" sz="2000" noProof="1" smtClean="0">
                <a:latin typeface="Century Gothic" pitchFamily="34" charset="0"/>
              </a:rPr>
              <a:t>Jumlah SDM Pengawasan yang tersedia belum sebanding dengan luas wilayah dan jumlah barang dan jasa yang harus diawasi.</a:t>
            </a:r>
          </a:p>
        </p:txBody>
      </p:sp>
      <p:sp>
        <p:nvSpPr>
          <p:cNvPr id="9219" name="Slide Number Placeholder 3"/>
          <p:cNvSpPr txBox="1">
            <a:spLocks noGrp="1"/>
          </p:cNvSpPr>
          <p:nvPr/>
        </p:nvSpPr>
        <p:spPr bwMode="auto">
          <a:xfrm>
            <a:off x="6553200" y="4812507"/>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D0CEFC59-D158-4107-8563-6607C8DFB60A}" type="slidenum">
              <a:rPr lang="id-ID" altLang="id-ID" sz="1200">
                <a:solidFill>
                  <a:schemeClr val="bg1"/>
                </a:solidFill>
                <a:latin typeface="Calibri" pitchFamily="34" charset="0"/>
              </a:rPr>
              <a:pPr algn="r" eaLnBrk="1" hangingPunct="1">
                <a:spcBef>
                  <a:spcPct val="0"/>
                </a:spcBef>
                <a:buFontTx/>
                <a:buNone/>
              </a:pPr>
              <a:t>63</a:t>
            </a:fld>
            <a:endParaRPr lang="id-ID" altLang="id-ID" sz="1200">
              <a:solidFill>
                <a:schemeClr val="bg1"/>
              </a:solidFill>
              <a:latin typeface="Calibri" pitchFamily="34" charset="0"/>
            </a:endParaRPr>
          </a:p>
        </p:txBody>
      </p:sp>
      <p:sp>
        <p:nvSpPr>
          <p:cNvPr id="10" name="Rounded Rectangle 9"/>
          <p:cNvSpPr/>
          <p:nvPr/>
        </p:nvSpPr>
        <p:spPr>
          <a:xfrm>
            <a:off x="381001" y="951571"/>
            <a:ext cx="3065584" cy="3563279"/>
          </a:xfrm>
          <a:prstGeom prst="roundRect">
            <a:avLst/>
          </a:prstGeom>
          <a:gradFill rotWithShape="1">
            <a:gsLst>
              <a:gs pos="0">
                <a:srgbClr val="7D3C4A">
                  <a:shade val="51000"/>
                  <a:satMod val="130000"/>
                </a:srgbClr>
              </a:gs>
              <a:gs pos="80000">
                <a:srgbClr val="7D3C4A">
                  <a:shade val="93000"/>
                  <a:satMod val="130000"/>
                </a:srgbClr>
              </a:gs>
              <a:gs pos="100000">
                <a:srgbClr val="7D3C4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08" tIns="45704" rIns="91408" bIns="45704" anchor="ctr"/>
          <a:lstStyle/>
          <a:p>
            <a:pPr algn="ctr" defTabSz="914080" fontAlgn="auto">
              <a:spcBef>
                <a:spcPts val="0"/>
              </a:spcBef>
              <a:spcAft>
                <a:spcPts val="0"/>
              </a:spcAft>
              <a:defRPr/>
            </a:pPr>
            <a:r>
              <a:rPr lang="en-US" sz="3200" b="1" kern="0" dirty="0" err="1">
                <a:solidFill>
                  <a:sysClr val="window" lastClr="FFFFFF"/>
                </a:solidFill>
                <a:latin typeface="Trebuchet MS" pitchFamily="34" charset="0"/>
                <a:cs typeface="+mn-cs"/>
              </a:rPr>
              <a:t>Pengawasan</a:t>
            </a:r>
            <a:r>
              <a:rPr lang="en-US" sz="3200" b="1" kern="0" dirty="0">
                <a:solidFill>
                  <a:sysClr val="window" lastClr="FFFFFF"/>
                </a:solidFill>
                <a:latin typeface="Trebuchet MS" pitchFamily="34" charset="0"/>
                <a:cs typeface="+mn-cs"/>
              </a:rPr>
              <a:t> </a:t>
            </a:r>
            <a:r>
              <a:rPr lang="en-US" sz="3200" b="1" kern="0" dirty="0" err="1">
                <a:solidFill>
                  <a:sysClr val="window" lastClr="FFFFFF"/>
                </a:solidFill>
                <a:latin typeface="Trebuchet MS" pitchFamily="34" charset="0"/>
                <a:cs typeface="+mn-cs"/>
              </a:rPr>
              <a:t>Barang</a:t>
            </a:r>
            <a:r>
              <a:rPr lang="en-US" sz="3200" b="1" kern="0" dirty="0">
                <a:solidFill>
                  <a:sysClr val="window" lastClr="FFFFFF"/>
                </a:solidFill>
                <a:latin typeface="Trebuchet MS" pitchFamily="34" charset="0"/>
                <a:cs typeface="+mn-cs"/>
              </a:rPr>
              <a:t> </a:t>
            </a:r>
            <a:r>
              <a:rPr lang="en-US" sz="3200" b="1" kern="0" dirty="0" err="1">
                <a:solidFill>
                  <a:sysClr val="window" lastClr="FFFFFF"/>
                </a:solidFill>
                <a:latin typeface="Trebuchet MS" pitchFamily="34" charset="0"/>
                <a:cs typeface="+mn-cs"/>
              </a:rPr>
              <a:t>Beredar</a:t>
            </a:r>
            <a:r>
              <a:rPr lang="en-US" sz="3200" b="1" kern="0" dirty="0">
                <a:solidFill>
                  <a:sysClr val="window" lastClr="FFFFFF"/>
                </a:solidFill>
                <a:latin typeface="Trebuchet MS" pitchFamily="34" charset="0"/>
                <a:cs typeface="+mn-cs"/>
              </a:rPr>
              <a:t> </a:t>
            </a:r>
            <a:r>
              <a:rPr lang="en-US" sz="3200" b="1" kern="0" dirty="0" err="1">
                <a:solidFill>
                  <a:sysClr val="window" lastClr="FFFFFF"/>
                </a:solidFill>
                <a:latin typeface="Trebuchet MS" pitchFamily="34" charset="0"/>
                <a:cs typeface="+mn-cs"/>
              </a:rPr>
              <a:t>dan</a:t>
            </a:r>
            <a:r>
              <a:rPr lang="en-US" sz="3200" b="1" kern="0" dirty="0">
                <a:solidFill>
                  <a:sysClr val="window" lastClr="FFFFFF"/>
                </a:solidFill>
                <a:latin typeface="Trebuchet MS" pitchFamily="34" charset="0"/>
                <a:cs typeface="+mn-cs"/>
              </a:rPr>
              <a:t> </a:t>
            </a:r>
            <a:r>
              <a:rPr lang="en-US" sz="3200" b="1" kern="0" dirty="0" err="1">
                <a:solidFill>
                  <a:sysClr val="window" lastClr="FFFFFF"/>
                </a:solidFill>
                <a:latin typeface="Trebuchet MS" pitchFamily="34" charset="0"/>
                <a:cs typeface="+mn-cs"/>
              </a:rPr>
              <a:t>Jasa</a:t>
            </a:r>
            <a:endParaRPr lang="en-US" sz="3200" b="1" kern="0" dirty="0">
              <a:solidFill>
                <a:sysClr val="window" lastClr="FFFFFF"/>
              </a:solidFill>
              <a:latin typeface="Trebuchet MS" pitchFamily="34" charset="0"/>
              <a:cs typeface="+mn-cs"/>
            </a:endParaRPr>
          </a:p>
        </p:txBody>
      </p:sp>
      <p:sp>
        <p:nvSpPr>
          <p:cNvPr id="9223" name="Title 5"/>
          <p:cNvSpPr>
            <a:spLocks noGrp="1"/>
          </p:cNvSpPr>
          <p:nvPr>
            <p:ph type="title" idx="4294967295"/>
          </p:nvPr>
        </p:nvSpPr>
        <p:spPr>
          <a:xfrm>
            <a:off x="228601" y="195262"/>
            <a:ext cx="8226425" cy="490538"/>
          </a:xfrm>
        </p:spPr>
        <p:txBody>
          <a:bodyPr>
            <a:normAutofit fontScale="90000"/>
          </a:bodyPr>
          <a:lstStyle/>
          <a:p>
            <a:pPr eaLnBrk="1" hangingPunct="1">
              <a:lnSpc>
                <a:spcPts val="2000"/>
              </a:lnSpc>
            </a:pPr>
            <a:r>
              <a:rPr lang="en-US" altLang="id-ID" sz="3600" smtClean="0">
                <a:solidFill>
                  <a:srgbClr val="006600"/>
                </a:solidFill>
                <a:latin typeface="Constantia" pitchFamily="18" charset="0"/>
              </a:rPr>
              <a:t>TANTANGAN DAN PERMASALAHAN</a:t>
            </a:r>
            <a:br>
              <a:rPr lang="en-US" altLang="id-ID" sz="3600" smtClean="0">
                <a:solidFill>
                  <a:srgbClr val="006600"/>
                </a:solidFill>
                <a:latin typeface="Constantia" pitchFamily="18" charset="0"/>
              </a:rPr>
            </a:br>
            <a:r>
              <a:rPr lang="en-US" altLang="id-ID" sz="1800" smtClean="0">
                <a:solidFill>
                  <a:srgbClr val="7F7F7F"/>
                </a:solidFill>
                <a:latin typeface="Constantia" pitchFamily="18" charset="0"/>
              </a:rPr>
              <a:t>PEMBANGUNAN STANDARDISASI DAN PERLINDUNGAN KONSUMEN</a:t>
            </a:r>
            <a:endParaRPr lang="en-US" altLang="id-ID" sz="1800" smtClean="0">
              <a:solidFill>
                <a:srgbClr val="006600"/>
              </a:solidFill>
              <a:latin typeface="Constantia" pitchFamily="18" charset="0"/>
            </a:endParaRPr>
          </a:p>
        </p:txBody>
      </p:sp>
    </p:spTree>
    <p:extLst>
      <p:ext uri="{BB962C8B-B14F-4D97-AF65-F5344CB8AC3E}">
        <p14:creationId xmlns:p14="http://schemas.microsoft.com/office/powerpoint/2010/main" val="3221322732"/>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8"/>
          <p:cNvSpPr>
            <a:spLocks noGrp="1"/>
          </p:cNvSpPr>
          <p:nvPr>
            <p:ph idx="4294967295"/>
          </p:nvPr>
        </p:nvSpPr>
        <p:spPr>
          <a:xfrm>
            <a:off x="3641483" y="1077516"/>
            <a:ext cx="5184531" cy="3208734"/>
          </a:xfrm>
          <a:ln>
            <a:miter lim="800000"/>
            <a:headEnd/>
            <a:tailEnd/>
          </a:ln>
          <a:extLst/>
        </p:spPr>
        <p:txBody>
          <a:bodyPr>
            <a:normAutofit fontScale="77500" lnSpcReduction="20000"/>
          </a:bodyPr>
          <a:lstStyle/>
          <a:p>
            <a:pPr eaLnBrk="1" hangingPunct="1">
              <a:lnSpc>
                <a:spcPct val="130000"/>
              </a:lnSpc>
              <a:spcBef>
                <a:spcPts val="1200"/>
              </a:spcBef>
              <a:buFont typeface="Arial" charset="0"/>
              <a:buChar char="•"/>
              <a:defRPr/>
            </a:pPr>
            <a:r>
              <a:rPr lang="id-ID" sz="1800" kern="1200" dirty="0">
                <a:latin typeface="Century Gothic" pitchFamily="34" charset="0"/>
              </a:rPr>
              <a:t>Pelayanan dan pengawasan UTTP dan BDKT belum optimal, sebagai akibat dari:</a:t>
            </a:r>
          </a:p>
          <a:p>
            <a:pPr lvl="1" eaLnBrk="1" hangingPunct="1">
              <a:lnSpc>
                <a:spcPct val="130000"/>
              </a:lnSpc>
              <a:spcBef>
                <a:spcPts val="1200"/>
              </a:spcBef>
              <a:buFont typeface="Arial" charset="0"/>
              <a:buChar char="–"/>
              <a:defRPr/>
            </a:pPr>
            <a:r>
              <a:rPr lang="id-ID" sz="1800" kern="1200" dirty="0">
                <a:latin typeface="Century Gothic" pitchFamily="34" charset="0"/>
                <a:ea typeface="+mn-ea"/>
              </a:rPr>
              <a:t>Terbatasnya unit kerja dan UPTD,</a:t>
            </a:r>
          </a:p>
          <a:p>
            <a:pPr lvl="1" eaLnBrk="1" hangingPunct="1">
              <a:lnSpc>
                <a:spcPct val="130000"/>
              </a:lnSpc>
              <a:spcBef>
                <a:spcPts val="1200"/>
              </a:spcBef>
              <a:buFont typeface="Arial" charset="0"/>
              <a:buChar char="–"/>
              <a:defRPr/>
            </a:pPr>
            <a:r>
              <a:rPr lang="id-ID" sz="1800" kern="1200" dirty="0">
                <a:latin typeface="Century Gothic" pitchFamily="34" charset="0"/>
                <a:ea typeface="+mn-ea"/>
              </a:rPr>
              <a:t>Terbatasnya SDM penera dan pengamat tera/PPNS-Metrologi,</a:t>
            </a:r>
          </a:p>
          <a:p>
            <a:pPr lvl="1" eaLnBrk="1" hangingPunct="1">
              <a:lnSpc>
                <a:spcPct val="130000"/>
              </a:lnSpc>
              <a:spcBef>
                <a:spcPts val="1200"/>
              </a:spcBef>
              <a:buFont typeface="Arial" charset="0"/>
              <a:buChar char="–"/>
              <a:defRPr/>
            </a:pPr>
            <a:r>
              <a:rPr lang="id-ID" sz="1800" kern="1200" dirty="0">
                <a:latin typeface="Century Gothic" pitchFamily="34" charset="0"/>
                <a:ea typeface="+mn-ea"/>
              </a:rPr>
              <a:t>Belum tersedianya data sebaran jenis dan spesifikasi UTTP secara nasional.</a:t>
            </a:r>
          </a:p>
          <a:p>
            <a:pPr eaLnBrk="1" hangingPunct="1">
              <a:lnSpc>
                <a:spcPct val="130000"/>
              </a:lnSpc>
              <a:spcBef>
                <a:spcPts val="1200"/>
              </a:spcBef>
              <a:buFont typeface="Arial" charset="0"/>
              <a:buChar char="•"/>
              <a:defRPr/>
            </a:pPr>
            <a:r>
              <a:rPr lang="id-ID" sz="1800" kern="1200" dirty="0">
                <a:latin typeface="Century Gothic" pitchFamily="34" charset="0"/>
              </a:rPr>
              <a:t>Terbatasnya peralatan verifikasi alat uji UTTP</a:t>
            </a:r>
          </a:p>
          <a:p>
            <a:pPr eaLnBrk="1" hangingPunct="1">
              <a:lnSpc>
                <a:spcPct val="130000"/>
              </a:lnSpc>
              <a:spcBef>
                <a:spcPts val="1200"/>
              </a:spcBef>
              <a:buFont typeface="Arial" charset="0"/>
              <a:buChar char="•"/>
              <a:defRPr/>
            </a:pPr>
            <a:r>
              <a:rPr lang="id-ID" sz="1800" kern="1200" dirty="0">
                <a:latin typeface="Century Gothic" pitchFamily="34" charset="0"/>
              </a:rPr>
              <a:t>Masih banyak peraturan yang belum sejalan dengan dinamika </a:t>
            </a:r>
            <a:r>
              <a:rPr lang="en-US" sz="1800" kern="1200" dirty="0" err="1">
                <a:latin typeface="Century Gothic" pitchFamily="34" charset="0"/>
              </a:rPr>
              <a:t>perdagangan</a:t>
            </a:r>
            <a:r>
              <a:rPr lang="en-US" sz="1800" kern="1200" dirty="0">
                <a:latin typeface="Century Gothic" pitchFamily="34" charset="0"/>
              </a:rPr>
              <a:t>.</a:t>
            </a:r>
            <a:endParaRPr lang="id-ID" sz="1800" strike="sngStrike" kern="1200" dirty="0">
              <a:latin typeface="Century Gothic" pitchFamily="34" charset="0"/>
            </a:endParaRPr>
          </a:p>
        </p:txBody>
      </p:sp>
      <p:sp>
        <p:nvSpPr>
          <p:cNvPr id="10243" name="Slide Number Placeholder 3"/>
          <p:cNvSpPr txBox="1">
            <a:spLocks noGrp="1"/>
          </p:cNvSpPr>
          <p:nvPr/>
        </p:nvSpPr>
        <p:spPr bwMode="auto">
          <a:xfrm>
            <a:off x="6553200" y="4812507"/>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1CC67763-8399-4833-AC45-DDF08D80563E}" type="slidenum">
              <a:rPr lang="id-ID" altLang="id-ID" sz="1200">
                <a:solidFill>
                  <a:schemeClr val="bg1"/>
                </a:solidFill>
                <a:latin typeface="Calibri" pitchFamily="34" charset="0"/>
              </a:rPr>
              <a:pPr algn="r" eaLnBrk="1" hangingPunct="1">
                <a:spcBef>
                  <a:spcPct val="0"/>
                </a:spcBef>
                <a:buFontTx/>
                <a:buNone/>
              </a:pPr>
              <a:t>64</a:t>
            </a:fld>
            <a:endParaRPr lang="id-ID" altLang="id-ID" sz="1200">
              <a:solidFill>
                <a:schemeClr val="bg1"/>
              </a:solidFill>
              <a:latin typeface="Calibri" pitchFamily="34" charset="0"/>
            </a:endParaRPr>
          </a:p>
        </p:txBody>
      </p:sp>
      <p:sp>
        <p:nvSpPr>
          <p:cNvPr id="10" name="Rounded Rectangle 9"/>
          <p:cNvSpPr/>
          <p:nvPr/>
        </p:nvSpPr>
        <p:spPr>
          <a:xfrm>
            <a:off x="304800" y="951571"/>
            <a:ext cx="3194538" cy="3506129"/>
          </a:xfrm>
          <a:prstGeom prst="roundRect">
            <a:avLst/>
          </a:prstGeom>
          <a:solidFill>
            <a:srgbClr val="EB641B">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08" tIns="45704" rIns="91408" bIns="45704" anchor="ctr"/>
          <a:lstStyle/>
          <a:p>
            <a:pPr algn="ctr" defTabSz="914080" fontAlgn="auto">
              <a:spcBef>
                <a:spcPts val="0"/>
              </a:spcBef>
              <a:spcAft>
                <a:spcPts val="0"/>
              </a:spcAft>
              <a:defRPr/>
            </a:pPr>
            <a:r>
              <a:rPr lang="en-US" sz="3200" b="1" kern="0" dirty="0" err="1">
                <a:solidFill>
                  <a:sysClr val="window" lastClr="FFFFFF"/>
                </a:solidFill>
                <a:latin typeface="Trebuchet MS" pitchFamily="34" charset="0"/>
                <a:ea typeface="BatangChe" pitchFamily="49" charset="-127"/>
                <a:cs typeface="+mn-cs"/>
              </a:rPr>
              <a:t>Metrologi</a:t>
            </a:r>
            <a:r>
              <a:rPr lang="en-US" sz="3200" b="1" kern="0" dirty="0">
                <a:solidFill>
                  <a:sysClr val="window" lastClr="FFFFFF"/>
                </a:solidFill>
                <a:latin typeface="Trebuchet MS" pitchFamily="34" charset="0"/>
                <a:ea typeface="BatangChe" pitchFamily="49" charset="-127"/>
                <a:cs typeface="+mn-cs"/>
              </a:rPr>
              <a:t> Legal</a:t>
            </a:r>
          </a:p>
        </p:txBody>
      </p:sp>
      <p:sp>
        <p:nvSpPr>
          <p:cNvPr id="10247" name="Title 5"/>
          <p:cNvSpPr>
            <a:spLocks noGrp="1"/>
          </p:cNvSpPr>
          <p:nvPr>
            <p:ph type="title" idx="4294967295"/>
          </p:nvPr>
        </p:nvSpPr>
        <p:spPr>
          <a:xfrm>
            <a:off x="228601" y="195262"/>
            <a:ext cx="8226425" cy="490538"/>
          </a:xfrm>
        </p:spPr>
        <p:txBody>
          <a:bodyPr>
            <a:normAutofit fontScale="90000"/>
          </a:bodyPr>
          <a:lstStyle/>
          <a:p>
            <a:pPr eaLnBrk="1" hangingPunct="1">
              <a:lnSpc>
                <a:spcPts val="2000"/>
              </a:lnSpc>
            </a:pPr>
            <a:r>
              <a:rPr lang="en-US" altLang="id-ID" sz="3600" smtClean="0">
                <a:solidFill>
                  <a:srgbClr val="006600"/>
                </a:solidFill>
                <a:latin typeface="Constantia" pitchFamily="18" charset="0"/>
              </a:rPr>
              <a:t>TANTANGAN DAN PERMASALAHAN</a:t>
            </a:r>
            <a:br>
              <a:rPr lang="en-US" altLang="id-ID" sz="3600" smtClean="0">
                <a:solidFill>
                  <a:srgbClr val="006600"/>
                </a:solidFill>
                <a:latin typeface="Constantia" pitchFamily="18" charset="0"/>
              </a:rPr>
            </a:br>
            <a:r>
              <a:rPr lang="en-US" altLang="id-ID" sz="1800" smtClean="0">
                <a:solidFill>
                  <a:srgbClr val="7F7F7F"/>
                </a:solidFill>
                <a:latin typeface="Constantia" pitchFamily="18" charset="0"/>
              </a:rPr>
              <a:t>PEMBANGUNAN STANDARDISASI DAN PERLINDUNGAN KONSUMEN</a:t>
            </a:r>
            <a:endParaRPr lang="en-US" altLang="id-ID" sz="1800" smtClean="0">
              <a:solidFill>
                <a:srgbClr val="006600"/>
              </a:solidFill>
              <a:latin typeface="Constantia" pitchFamily="18" charset="0"/>
            </a:endParaRPr>
          </a:p>
        </p:txBody>
      </p:sp>
    </p:spTree>
    <p:extLst>
      <p:ext uri="{BB962C8B-B14F-4D97-AF65-F5344CB8AC3E}">
        <p14:creationId xmlns:p14="http://schemas.microsoft.com/office/powerpoint/2010/main" val="2573500912"/>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6553200" y="4812507"/>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86DDC397-8104-4062-8582-D66E9EAD72B9}" type="slidenum">
              <a:rPr lang="id-ID" altLang="id-ID" sz="1200">
                <a:solidFill>
                  <a:schemeClr val="bg1"/>
                </a:solidFill>
                <a:latin typeface="Calibri" pitchFamily="34" charset="0"/>
              </a:rPr>
              <a:pPr algn="r" eaLnBrk="1" hangingPunct="1">
                <a:spcBef>
                  <a:spcPct val="0"/>
                </a:spcBef>
                <a:buFontTx/>
                <a:buNone/>
              </a:pPr>
              <a:t>65</a:t>
            </a:fld>
            <a:endParaRPr lang="id-ID" altLang="id-ID" sz="1200">
              <a:solidFill>
                <a:schemeClr val="bg1"/>
              </a:solidFill>
              <a:latin typeface="Calibri" pitchFamily="34" charset="0"/>
            </a:endParaRPr>
          </a:p>
        </p:txBody>
      </p:sp>
      <p:sp>
        <p:nvSpPr>
          <p:cNvPr id="16" name="Rectangle 15"/>
          <p:cNvSpPr/>
          <p:nvPr/>
        </p:nvSpPr>
        <p:spPr>
          <a:xfrm>
            <a:off x="1628775" y="1490662"/>
            <a:ext cx="2438400" cy="12430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a:t>SNI WAJIB</a:t>
            </a:r>
          </a:p>
          <a:p>
            <a:pPr algn="ctr">
              <a:defRPr/>
            </a:pPr>
            <a:r>
              <a:rPr lang="en-US" sz="1000" dirty="0"/>
              <a:t>(</a:t>
            </a:r>
            <a:r>
              <a:rPr lang="en-US" sz="1000" dirty="0" err="1"/>
              <a:t>Lampu</a:t>
            </a:r>
            <a:r>
              <a:rPr lang="en-US" sz="1000" dirty="0"/>
              <a:t> </a:t>
            </a:r>
            <a:r>
              <a:rPr lang="en-US" sz="1000" dirty="0" err="1"/>
              <a:t>Swaballast</a:t>
            </a:r>
            <a:r>
              <a:rPr lang="en-US" sz="1000" dirty="0"/>
              <a:t>, MCB, Baja </a:t>
            </a:r>
            <a:r>
              <a:rPr lang="en-US" sz="1000" dirty="0" err="1"/>
              <a:t>Tulangan</a:t>
            </a:r>
            <a:r>
              <a:rPr lang="en-US" sz="1000" dirty="0"/>
              <a:t> </a:t>
            </a:r>
            <a:r>
              <a:rPr lang="en-US" sz="1000" dirty="0" err="1"/>
              <a:t>Beton</a:t>
            </a:r>
            <a:r>
              <a:rPr lang="en-US" sz="1000" dirty="0"/>
              <a:t>, Baja </a:t>
            </a:r>
            <a:r>
              <a:rPr lang="en-US" sz="1000" dirty="0" err="1"/>
              <a:t>Lembaran</a:t>
            </a:r>
            <a:r>
              <a:rPr lang="en-US" sz="1000" dirty="0"/>
              <a:t> Lapis </a:t>
            </a:r>
            <a:r>
              <a:rPr lang="en-US" sz="1000" dirty="0" err="1"/>
              <a:t>Seng</a:t>
            </a:r>
            <a:r>
              <a:rPr lang="en-US" sz="1000" dirty="0"/>
              <a:t>, </a:t>
            </a:r>
            <a:r>
              <a:rPr lang="en-US" sz="1000" dirty="0" err="1"/>
              <a:t>Tepung</a:t>
            </a:r>
            <a:r>
              <a:rPr lang="en-US" sz="1000" dirty="0"/>
              <a:t> </a:t>
            </a:r>
            <a:r>
              <a:rPr lang="en-US" sz="1000" dirty="0" err="1"/>
              <a:t>Terigu</a:t>
            </a:r>
            <a:r>
              <a:rPr lang="en-US" sz="1000" dirty="0"/>
              <a:t>, Helm, Ban </a:t>
            </a:r>
            <a:r>
              <a:rPr lang="en-US" sz="1000" dirty="0" err="1"/>
              <a:t>untuk</a:t>
            </a:r>
            <a:r>
              <a:rPr lang="en-US" sz="1000" dirty="0"/>
              <a:t> </a:t>
            </a:r>
            <a:r>
              <a:rPr lang="en-US" sz="1000" dirty="0" err="1"/>
              <a:t>Kendaraan</a:t>
            </a:r>
            <a:r>
              <a:rPr lang="en-US" sz="1000" dirty="0"/>
              <a:t> </a:t>
            </a:r>
            <a:r>
              <a:rPr lang="en-US" sz="1000" dirty="0" err="1"/>
              <a:t>Bermotor</a:t>
            </a:r>
            <a:r>
              <a:rPr lang="en-US" sz="1000" dirty="0"/>
              <a:t> </a:t>
            </a:r>
            <a:r>
              <a:rPr lang="en-US" sz="1000" dirty="0" err="1"/>
              <a:t>Roda</a:t>
            </a:r>
            <a:r>
              <a:rPr lang="en-US" sz="1000" dirty="0"/>
              <a:t> 4, </a:t>
            </a:r>
            <a:r>
              <a:rPr lang="en-US" sz="1000" dirty="0" err="1"/>
              <a:t>Produk</a:t>
            </a:r>
            <a:r>
              <a:rPr lang="en-US" sz="1000" dirty="0"/>
              <a:t> </a:t>
            </a:r>
            <a:r>
              <a:rPr lang="en-US" sz="1000" dirty="0" err="1"/>
              <a:t>Melamin</a:t>
            </a:r>
            <a:r>
              <a:rPr lang="en-US" sz="1000" dirty="0"/>
              <a:t>, Regulator </a:t>
            </a:r>
            <a:r>
              <a:rPr lang="en-US" sz="1000" dirty="0" err="1"/>
              <a:t>Tabung</a:t>
            </a:r>
            <a:r>
              <a:rPr lang="en-US" sz="1000" dirty="0"/>
              <a:t> Gas, </a:t>
            </a:r>
            <a:r>
              <a:rPr lang="en-US" sz="1000" dirty="0" err="1"/>
              <a:t>Tekstil</a:t>
            </a:r>
            <a:r>
              <a:rPr lang="en-US" sz="1000" dirty="0"/>
              <a:t> </a:t>
            </a:r>
            <a:r>
              <a:rPr lang="en-US" sz="1000" dirty="0" err="1"/>
              <a:t>dan</a:t>
            </a:r>
            <a:r>
              <a:rPr lang="en-US" sz="1000" dirty="0"/>
              <a:t> </a:t>
            </a:r>
            <a:r>
              <a:rPr lang="en-US" sz="1000" dirty="0" err="1"/>
              <a:t>Produk</a:t>
            </a:r>
            <a:r>
              <a:rPr lang="en-US" sz="1000" dirty="0"/>
              <a:t> </a:t>
            </a:r>
            <a:r>
              <a:rPr lang="en-US" sz="1000" dirty="0" err="1"/>
              <a:t>Tekstil</a:t>
            </a:r>
            <a:r>
              <a:rPr lang="en-US" sz="1000" dirty="0"/>
              <a:t>)</a:t>
            </a:r>
          </a:p>
        </p:txBody>
      </p:sp>
      <p:sp>
        <p:nvSpPr>
          <p:cNvPr id="17" name="Rectangle 16"/>
          <p:cNvSpPr/>
          <p:nvPr/>
        </p:nvSpPr>
        <p:spPr>
          <a:xfrm>
            <a:off x="5483226" y="1491854"/>
            <a:ext cx="2232025" cy="113466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solidFill>
                  <a:srgbClr val="000000"/>
                </a:solidFill>
              </a:rPr>
              <a:t>LABEL</a:t>
            </a:r>
          </a:p>
          <a:p>
            <a:pPr algn="ctr">
              <a:defRPr/>
            </a:pPr>
            <a:r>
              <a:rPr lang="en-US" sz="1100">
                <a:solidFill>
                  <a:srgbClr val="000000"/>
                </a:solidFill>
              </a:rPr>
              <a:t>(Barang Elektronika, Spare part Kendaraan Bermotor, Bahan Bangunan, Lain-lain)</a:t>
            </a:r>
          </a:p>
        </p:txBody>
      </p:sp>
      <p:sp>
        <p:nvSpPr>
          <p:cNvPr id="18" name="Rectangle 17"/>
          <p:cNvSpPr/>
          <p:nvPr/>
        </p:nvSpPr>
        <p:spPr>
          <a:xfrm>
            <a:off x="1692275" y="3219450"/>
            <a:ext cx="2357438" cy="118824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DISTRIBUSI BAHAN BERBAHAYA</a:t>
            </a:r>
          </a:p>
          <a:p>
            <a:pPr algn="ctr">
              <a:defRPr/>
            </a:pPr>
            <a:r>
              <a:rPr lang="en-US" sz="1100" dirty="0"/>
              <a:t>(Borax, Formalin, </a:t>
            </a:r>
            <a:r>
              <a:rPr lang="en-US" sz="1100" dirty="0" err="1"/>
              <a:t>Rodhamin</a:t>
            </a:r>
            <a:r>
              <a:rPr lang="en-US" sz="1100" dirty="0"/>
              <a:t> B, </a:t>
            </a:r>
            <a:r>
              <a:rPr lang="en-US" sz="1100" dirty="0" err="1"/>
              <a:t>Methanil</a:t>
            </a:r>
            <a:r>
              <a:rPr lang="en-US" sz="1100" dirty="0"/>
              <a:t> Yellow)</a:t>
            </a:r>
          </a:p>
        </p:txBody>
      </p:sp>
      <p:sp>
        <p:nvSpPr>
          <p:cNvPr id="21" name="Rectangle 20"/>
          <p:cNvSpPr/>
          <p:nvPr/>
        </p:nvSpPr>
        <p:spPr>
          <a:xfrm>
            <a:off x="5518150" y="3214688"/>
            <a:ext cx="2268538" cy="118824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MANUAL KARTU GARANSI</a:t>
            </a:r>
          </a:p>
          <a:p>
            <a:pPr algn="ctr">
              <a:defRPr/>
            </a:pPr>
            <a:r>
              <a:rPr lang="en-US" sz="1100" dirty="0"/>
              <a:t>(</a:t>
            </a:r>
            <a:r>
              <a:rPr lang="en-US" sz="1100" dirty="0" err="1"/>
              <a:t>Produk</a:t>
            </a:r>
            <a:r>
              <a:rPr lang="en-US" sz="1100" dirty="0"/>
              <a:t> </a:t>
            </a:r>
            <a:r>
              <a:rPr lang="en-US" sz="1100" dirty="0" err="1"/>
              <a:t>Elektronik</a:t>
            </a:r>
            <a:r>
              <a:rPr lang="en-US" sz="1100" dirty="0"/>
              <a:t>)</a:t>
            </a:r>
          </a:p>
        </p:txBody>
      </p:sp>
      <p:sp>
        <p:nvSpPr>
          <p:cNvPr id="25" name="Title 1"/>
          <p:cNvSpPr txBox="1">
            <a:spLocks/>
          </p:cNvSpPr>
          <p:nvPr/>
        </p:nvSpPr>
        <p:spPr>
          <a:xfrm>
            <a:off x="928689" y="535781"/>
            <a:ext cx="7762875" cy="857250"/>
          </a:xfrm>
          <a:prstGeom prst="rect">
            <a:avLst/>
          </a:prstGeom>
        </p:spPr>
        <p:txBody>
          <a:bodyPr>
            <a:normAutofit fontScale="25000" lnSpcReduction="20000"/>
          </a:bodyPr>
          <a:lstStyle/>
          <a:p>
            <a:pPr marL="290513" indent="-290513" eaLnBrk="0" hangingPunct="0">
              <a:lnSpc>
                <a:spcPts val="4500"/>
              </a:lnSpc>
              <a:defRPr/>
            </a:pPr>
            <a:r>
              <a:rPr lang="en-US" sz="2800" b="1" dirty="0">
                <a:solidFill>
                  <a:schemeClr val="bg1"/>
                </a:solidFill>
                <a:latin typeface="Calibri" pitchFamily="34" charset="0"/>
                <a:cs typeface="Arial" charset="0"/>
              </a:rPr>
              <a:t>                      </a:t>
            </a:r>
            <a:r>
              <a:rPr lang="en-US" sz="11200" b="1" dirty="0">
                <a:solidFill>
                  <a:schemeClr val="bg1"/>
                </a:solidFill>
                <a:latin typeface="Calibri" pitchFamily="34" charset="0"/>
                <a:cs typeface="Arial" charset="0"/>
              </a:rPr>
              <a:t>PROGRAM PENGAWASAN BARANG BEREDAR</a:t>
            </a:r>
          </a:p>
        </p:txBody>
      </p:sp>
    </p:spTree>
    <p:extLst>
      <p:ext uri="{BB962C8B-B14F-4D97-AF65-F5344CB8AC3E}">
        <p14:creationId xmlns:p14="http://schemas.microsoft.com/office/powerpoint/2010/main" val="337483473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tIns="34290" bIns="34290"/>
          <a:lstStyle/>
          <a:p>
            <a:pPr>
              <a:defRPr/>
            </a:pPr>
            <a:fld id="{95CCD037-96FE-4DA2-89AA-1A008E8000F9}" type="slidenum">
              <a:rPr lang="id-ID"/>
              <a:pPr>
                <a:defRPr/>
              </a:pPr>
              <a:t>7</a:t>
            </a:fld>
            <a:endParaRPr lang="id-ID"/>
          </a:p>
        </p:txBody>
      </p:sp>
      <p:sp>
        <p:nvSpPr>
          <p:cNvPr id="11268" name="Rectangle 10"/>
          <p:cNvSpPr>
            <a:spLocks noChangeArrowheads="1"/>
          </p:cNvSpPr>
          <p:nvPr/>
        </p:nvSpPr>
        <p:spPr bwMode="auto">
          <a:xfrm>
            <a:off x="0" y="64294"/>
            <a:ext cx="9144000" cy="530915"/>
          </a:xfrm>
          <a:prstGeom prst="rect">
            <a:avLst/>
          </a:prstGeom>
          <a:ln>
            <a:headEnd/>
            <a:tailEnd/>
          </a:ln>
        </p:spPr>
        <p:style>
          <a:lnRef idx="0">
            <a:schemeClr val="dk1"/>
          </a:lnRef>
          <a:fillRef idx="3">
            <a:schemeClr val="dk1"/>
          </a:fillRef>
          <a:effectRef idx="3">
            <a:schemeClr val="dk1"/>
          </a:effectRef>
          <a:fontRef idx="minor">
            <a:schemeClr val="lt1"/>
          </a:fontRef>
        </p:style>
        <p:txBody>
          <a:bodyPr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id-ID" altLang="id-ID" sz="3000" dirty="0"/>
              <a:t>POLITIK HUKUM PERLINDUNGAN KONSUMEN</a:t>
            </a:r>
            <a:endParaRPr lang="id-ID" altLang="id-ID" sz="3000" dirty="0">
              <a:solidFill>
                <a:srgbClr val="FF0000"/>
              </a:solidFill>
            </a:endParaRPr>
          </a:p>
        </p:txBody>
      </p:sp>
      <p:cxnSp>
        <p:nvCxnSpPr>
          <p:cNvPr id="6" name="Straight Arrow Connector 5"/>
          <p:cNvCxnSpPr/>
          <p:nvPr/>
        </p:nvCxnSpPr>
        <p:spPr>
          <a:xfrm>
            <a:off x="2157413" y="1976438"/>
            <a:ext cx="48815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813" y="972896"/>
            <a:ext cx="2494359" cy="200824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68580" tIns="34290" rIns="68580" bIns="34290">
            <a:spAutoFit/>
          </a:bodyPr>
          <a:lstStyle/>
          <a:p>
            <a:pPr algn="ctr">
              <a:defRPr/>
            </a:pPr>
            <a:r>
              <a:rPr lang="id-ID" altLang="id-ID" sz="2100" b="1" dirty="0">
                <a:solidFill>
                  <a:srgbClr val="FFFF00"/>
                </a:solidFill>
                <a:effectLst>
                  <a:outerShdw blurRad="38100" dist="38100" dir="2700000" algn="tl">
                    <a:srgbClr val="000000">
                      <a:alpha val="43137"/>
                    </a:srgbClr>
                  </a:outerShdw>
                </a:effectLst>
                <a:latin typeface="Book Antiqua" panose="02040602050305030304" pitchFamily="18" charset="0"/>
                <a:cs typeface="Arial" charset="0"/>
              </a:rPr>
              <a:t>Politik Hukum/Kebijakan (PK) mempengaruhi Sistem Hukum (PK)</a:t>
            </a:r>
            <a:endParaRPr lang="id-ID" altLang="id-ID" sz="2100" dirty="0">
              <a:solidFill>
                <a:srgbClr val="FFFF00"/>
              </a:solidFill>
              <a:latin typeface="Book Antiqua" panose="02040602050305030304" pitchFamily="18" charset="0"/>
              <a:cs typeface="Arial" charset="0"/>
            </a:endParaRPr>
          </a:p>
        </p:txBody>
      </p:sp>
      <p:sp>
        <p:nvSpPr>
          <p:cNvPr id="8" name="Rectangle 7"/>
          <p:cNvSpPr/>
          <p:nvPr/>
        </p:nvSpPr>
        <p:spPr>
          <a:xfrm>
            <a:off x="2645569" y="1495982"/>
            <a:ext cx="2105025" cy="71558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68580" tIns="34290" rIns="68580" bIns="34290">
            <a:spAutoFit/>
          </a:bodyPr>
          <a:lstStyle/>
          <a:p>
            <a:pPr algn="ctr">
              <a:defRPr/>
            </a:pPr>
            <a:r>
              <a:rPr lang="id-ID" altLang="id-ID" sz="21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Sistem Hukum (PK)</a:t>
            </a:r>
            <a:endParaRPr lang="id-ID" altLang="id-ID" sz="2100" dirty="0">
              <a:solidFill>
                <a:srgbClr val="FFFF00"/>
              </a:solidFill>
              <a:latin typeface="Book Antiqua" panose="02040602050305030304" pitchFamily="18" charset="0"/>
              <a:cs typeface="Arial" charset="0"/>
            </a:endParaRPr>
          </a:p>
        </p:txBody>
      </p:sp>
      <p:cxnSp>
        <p:nvCxnSpPr>
          <p:cNvPr id="23" name="Straight Arrow Connector 22"/>
          <p:cNvCxnSpPr>
            <a:stCxn id="8" idx="2"/>
            <a:endCxn id="24" idx="1"/>
          </p:cNvCxnSpPr>
          <p:nvPr/>
        </p:nvCxnSpPr>
        <p:spPr>
          <a:xfrm>
            <a:off x="3698082" y="2210992"/>
            <a:ext cx="1059656" cy="3167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836694" y="1669257"/>
            <a:ext cx="328613" cy="10322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086225" y="2097882"/>
            <a:ext cx="4586288" cy="293131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36" name="Rounded Rectangle 35"/>
          <p:cNvSpPr/>
          <p:nvPr/>
        </p:nvSpPr>
        <p:spPr>
          <a:xfrm>
            <a:off x="4433887" y="2701529"/>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a:t>
            </a:r>
          </a:p>
        </p:txBody>
      </p:sp>
      <p:sp>
        <p:nvSpPr>
          <p:cNvPr id="37" name="Rounded Rectangle 36"/>
          <p:cNvSpPr/>
          <p:nvPr/>
        </p:nvSpPr>
        <p:spPr>
          <a:xfrm>
            <a:off x="5176837" y="2701529"/>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2</a:t>
            </a:r>
          </a:p>
        </p:txBody>
      </p:sp>
      <p:sp>
        <p:nvSpPr>
          <p:cNvPr id="38" name="Rounded Rectangle 37"/>
          <p:cNvSpPr/>
          <p:nvPr/>
        </p:nvSpPr>
        <p:spPr>
          <a:xfrm>
            <a:off x="5917406" y="2701529"/>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3</a:t>
            </a:r>
          </a:p>
        </p:txBody>
      </p:sp>
      <p:sp>
        <p:nvSpPr>
          <p:cNvPr id="39" name="Rounded Rectangle 38"/>
          <p:cNvSpPr/>
          <p:nvPr/>
        </p:nvSpPr>
        <p:spPr>
          <a:xfrm>
            <a:off x="6705600" y="2701529"/>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4</a:t>
            </a:r>
          </a:p>
        </p:txBody>
      </p:sp>
      <p:sp>
        <p:nvSpPr>
          <p:cNvPr id="40" name="Rounded Rectangle 39"/>
          <p:cNvSpPr/>
          <p:nvPr/>
        </p:nvSpPr>
        <p:spPr>
          <a:xfrm>
            <a:off x="7519987" y="2701424"/>
            <a:ext cx="633413" cy="482203"/>
          </a:xfrm>
          <a:prstGeom prst="roundRect">
            <a:avLst>
              <a:gd name="adj" fmla="val 50000"/>
            </a:avLst>
          </a:prstGeom>
          <a:solidFill>
            <a:srgbClr val="FF0000"/>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b="1" dirty="0">
                <a:effectLst>
                  <a:outerShdw blurRad="38100" dist="38100" dir="2700000" algn="tl">
                    <a:srgbClr val="000000">
                      <a:alpha val="43137"/>
                    </a:srgbClr>
                  </a:outerShdw>
                </a:effectLst>
              </a:rPr>
              <a:t>5</a:t>
            </a:r>
          </a:p>
        </p:txBody>
      </p:sp>
      <p:sp>
        <p:nvSpPr>
          <p:cNvPr id="45" name="Rounded Rectangle 44"/>
          <p:cNvSpPr/>
          <p:nvPr/>
        </p:nvSpPr>
        <p:spPr>
          <a:xfrm>
            <a:off x="4433887" y="3295650"/>
            <a:ext cx="633413" cy="482204"/>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6</a:t>
            </a:r>
          </a:p>
        </p:txBody>
      </p:sp>
      <p:sp>
        <p:nvSpPr>
          <p:cNvPr id="46" name="Rounded Rectangle 45"/>
          <p:cNvSpPr/>
          <p:nvPr/>
        </p:nvSpPr>
        <p:spPr>
          <a:xfrm>
            <a:off x="4433887" y="3968354"/>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11</a:t>
            </a:r>
          </a:p>
        </p:txBody>
      </p:sp>
      <p:sp>
        <p:nvSpPr>
          <p:cNvPr id="48" name="Rounded Rectangle 47"/>
          <p:cNvSpPr/>
          <p:nvPr/>
        </p:nvSpPr>
        <p:spPr>
          <a:xfrm>
            <a:off x="5176837" y="3267075"/>
            <a:ext cx="633413" cy="482204"/>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7</a:t>
            </a:r>
          </a:p>
        </p:txBody>
      </p:sp>
      <p:sp>
        <p:nvSpPr>
          <p:cNvPr id="50" name="Rounded Rectangle 49"/>
          <p:cNvSpPr/>
          <p:nvPr/>
        </p:nvSpPr>
        <p:spPr>
          <a:xfrm>
            <a:off x="5917406" y="3321844"/>
            <a:ext cx="633413" cy="482204"/>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8</a:t>
            </a:r>
          </a:p>
        </p:txBody>
      </p:sp>
      <p:sp>
        <p:nvSpPr>
          <p:cNvPr id="55" name="Rounded Rectangle 54"/>
          <p:cNvSpPr/>
          <p:nvPr/>
        </p:nvSpPr>
        <p:spPr>
          <a:xfrm>
            <a:off x="6705600" y="3321844"/>
            <a:ext cx="633413" cy="482204"/>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9</a:t>
            </a:r>
          </a:p>
        </p:txBody>
      </p:sp>
      <p:sp>
        <p:nvSpPr>
          <p:cNvPr id="56" name="Rounded Rectangle 55"/>
          <p:cNvSpPr/>
          <p:nvPr/>
        </p:nvSpPr>
        <p:spPr>
          <a:xfrm>
            <a:off x="7519987" y="3321844"/>
            <a:ext cx="633413" cy="482204"/>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10</a:t>
            </a:r>
          </a:p>
        </p:txBody>
      </p:sp>
      <p:sp>
        <p:nvSpPr>
          <p:cNvPr id="57" name="Rounded Rectangle 56"/>
          <p:cNvSpPr/>
          <p:nvPr/>
        </p:nvSpPr>
        <p:spPr>
          <a:xfrm>
            <a:off x="5176837" y="3968354"/>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12</a:t>
            </a:r>
          </a:p>
        </p:txBody>
      </p:sp>
      <p:sp>
        <p:nvSpPr>
          <p:cNvPr id="58" name="Rounded Rectangle 57"/>
          <p:cNvSpPr/>
          <p:nvPr/>
        </p:nvSpPr>
        <p:spPr>
          <a:xfrm>
            <a:off x="5917406" y="3968354"/>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13</a:t>
            </a:r>
          </a:p>
        </p:txBody>
      </p:sp>
      <p:sp>
        <p:nvSpPr>
          <p:cNvPr id="59" name="Rounded Rectangle 58"/>
          <p:cNvSpPr/>
          <p:nvPr/>
        </p:nvSpPr>
        <p:spPr>
          <a:xfrm>
            <a:off x="6705600" y="3968354"/>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14</a:t>
            </a:r>
          </a:p>
        </p:txBody>
      </p:sp>
      <p:sp>
        <p:nvSpPr>
          <p:cNvPr id="60" name="Rounded Rectangle 59"/>
          <p:cNvSpPr/>
          <p:nvPr/>
        </p:nvSpPr>
        <p:spPr>
          <a:xfrm>
            <a:off x="7541419" y="3951685"/>
            <a:ext cx="633413" cy="482203"/>
          </a:xfrm>
          <a:prstGeom prst="roundRect">
            <a:avLst>
              <a:gd name="adj" fmla="val 50000"/>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dirty="0"/>
              <a:t>15</a:t>
            </a:r>
          </a:p>
        </p:txBody>
      </p:sp>
      <p:sp>
        <p:nvSpPr>
          <p:cNvPr id="61" name="Rounded Rectangle 60"/>
          <p:cNvSpPr/>
          <p:nvPr/>
        </p:nvSpPr>
        <p:spPr>
          <a:xfrm>
            <a:off x="7658100" y="1186540"/>
            <a:ext cx="1014413" cy="482203"/>
          </a:xfrm>
          <a:prstGeom prst="roundRect">
            <a:avLst>
              <a:gd name="adj" fmla="val 50000"/>
            </a:avLst>
          </a:prstGeom>
          <a:solidFill>
            <a:srgbClr val="FF0000"/>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lgn="ctr">
              <a:defRPr/>
            </a:pPr>
            <a:r>
              <a:rPr lang="id-ID" sz="1700" b="1" dirty="0">
                <a:effectLst>
                  <a:outerShdw blurRad="38100" dist="38100" dir="2700000" algn="tl">
                    <a:srgbClr val="000000">
                      <a:alpha val="43137"/>
                    </a:srgbClr>
                  </a:outerShdw>
                </a:effectLst>
              </a:rPr>
              <a:t>BPSK</a:t>
            </a:r>
          </a:p>
        </p:txBody>
      </p:sp>
    </p:spTree>
    <p:extLst>
      <p:ext uri="{BB962C8B-B14F-4D97-AF65-F5344CB8AC3E}">
        <p14:creationId xmlns:p14="http://schemas.microsoft.com/office/powerpoint/2010/main" val="1735656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80">
                                          <p:stCondLst>
                                            <p:cond delay="0"/>
                                          </p:stCondLst>
                                        </p:cTn>
                                        <p:tgtEl>
                                          <p:spTgt spid="52"/>
                                        </p:tgtEl>
                                      </p:cBhvr>
                                    </p:animEffect>
                                    <p:anim calcmode="lin" valueType="num">
                                      <p:cBhvr>
                                        <p:cTn id="1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3" dur="26">
                                          <p:stCondLst>
                                            <p:cond delay="650"/>
                                          </p:stCondLst>
                                        </p:cTn>
                                        <p:tgtEl>
                                          <p:spTgt spid="52"/>
                                        </p:tgtEl>
                                      </p:cBhvr>
                                      <p:to x="100000" y="60000"/>
                                    </p:animScale>
                                    <p:animScale>
                                      <p:cBhvr>
                                        <p:cTn id="24" dur="166" decel="50000">
                                          <p:stCondLst>
                                            <p:cond delay="676"/>
                                          </p:stCondLst>
                                        </p:cTn>
                                        <p:tgtEl>
                                          <p:spTgt spid="52"/>
                                        </p:tgtEl>
                                      </p:cBhvr>
                                      <p:to x="100000" y="100000"/>
                                    </p:animScale>
                                    <p:animScale>
                                      <p:cBhvr>
                                        <p:cTn id="25" dur="26">
                                          <p:stCondLst>
                                            <p:cond delay="1312"/>
                                          </p:stCondLst>
                                        </p:cTn>
                                        <p:tgtEl>
                                          <p:spTgt spid="52"/>
                                        </p:tgtEl>
                                      </p:cBhvr>
                                      <p:to x="100000" y="80000"/>
                                    </p:animScale>
                                    <p:animScale>
                                      <p:cBhvr>
                                        <p:cTn id="26" dur="166" decel="50000">
                                          <p:stCondLst>
                                            <p:cond delay="1338"/>
                                          </p:stCondLst>
                                        </p:cTn>
                                        <p:tgtEl>
                                          <p:spTgt spid="52"/>
                                        </p:tgtEl>
                                      </p:cBhvr>
                                      <p:to x="100000" y="100000"/>
                                    </p:animScale>
                                    <p:animScale>
                                      <p:cBhvr>
                                        <p:cTn id="27" dur="26">
                                          <p:stCondLst>
                                            <p:cond delay="1642"/>
                                          </p:stCondLst>
                                        </p:cTn>
                                        <p:tgtEl>
                                          <p:spTgt spid="52"/>
                                        </p:tgtEl>
                                      </p:cBhvr>
                                      <p:to x="100000" y="90000"/>
                                    </p:animScale>
                                    <p:animScale>
                                      <p:cBhvr>
                                        <p:cTn id="28" dur="166" decel="50000">
                                          <p:stCondLst>
                                            <p:cond delay="1668"/>
                                          </p:stCondLst>
                                        </p:cTn>
                                        <p:tgtEl>
                                          <p:spTgt spid="52"/>
                                        </p:tgtEl>
                                      </p:cBhvr>
                                      <p:to x="100000" y="100000"/>
                                    </p:animScale>
                                    <p:animScale>
                                      <p:cBhvr>
                                        <p:cTn id="29" dur="26">
                                          <p:stCondLst>
                                            <p:cond delay="1808"/>
                                          </p:stCondLst>
                                        </p:cTn>
                                        <p:tgtEl>
                                          <p:spTgt spid="52"/>
                                        </p:tgtEl>
                                      </p:cBhvr>
                                      <p:to x="100000" y="95000"/>
                                    </p:animScale>
                                    <p:animScale>
                                      <p:cBhvr>
                                        <p:cTn id="30"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57188" y="378619"/>
            <a:ext cx="8429625" cy="5072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ts val="900"/>
              </a:spcBef>
              <a:spcAft>
                <a:spcPts val="450"/>
              </a:spcAft>
              <a:buClrTx/>
              <a:buSzTx/>
              <a:buNone/>
            </a:pPr>
            <a:r>
              <a:rPr lang="id-ID" altLang="id-ID" sz="2700" b="1">
                <a:solidFill>
                  <a:schemeClr val="bg1"/>
                </a:solidFill>
                <a:latin typeface="Times New Roman" pitchFamily="18" charset="0"/>
                <a:cs typeface="Times New Roman" pitchFamily="18" charset="0"/>
              </a:rPr>
              <a:t>Pada era globalisasi dan perdagangan bebas</a:t>
            </a:r>
          </a:p>
        </p:txBody>
      </p:sp>
      <p:sp>
        <p:nvSpPr>
          <p:cNvPr id="5" name="Down Arrow 4"/>
          <p:cNvSpPr/>
          <p:nvPr/>
        </p:nvSpPr>
        <p:spPr>
          <a:xfrm>
            <a:off x="3624263" y="834629"/>
            <a:ext cx="1894285" cy="4405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6" name="Rectangle 3"/>
          <p:cNvSpPr txBox="1">
            <a:spLocks noChangeArrowheads="1"/>
          </p:cNvSpPr>
          <p:nvPr/>
        </p:nvSpPr>
        <p:spPr bwMode="auto">
          <a:xfrm>
            <a:off x="357188" y="1210866"/>
            <a:ext cx="8429625" cy="187523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ts val="900"/>
              </a:spcBef>
              <a:spcAft>
                <a:spcPts val="450"/>
              </a:spcAft>
              <a:buClrTx/>
              <a:buSzTx/>
              <a:buNone/>
            </a:pPr>
            <a:r>
              <a:rPr lang="id-ID" altLang="id-ID" sz="2700" b="1">
                <a:solidFill>
                  <a:schemeClr val="bg1"/>
                </a:solidFill>
                <a:latin typeface="Times New Roman" pitchFamily="18" charset="0"/>
                <a:cs typeface="Times New Roman" pitchFamily="18" charset="0"/>
              </a:rPr>
              <a:t>Bermunculan berbagai macam produk barang/pelayanan jasa yang dipasarkankepada konsumen, baik melalui promosi, iklan, maupun penawaran barang secara langsung.</a:t>
            </a:r>
          </a:p>
        </p:txBody>
      </p:sp>
      <p:sp>
        <p:nvSpPr>
          <p:cNvPr id="7" name="Down Arrow 6"/>
          <p:cNvSpPr/>
          <p:nvPr/>
        </p:nvSpPr>
        <p:spPr>
          <a:xfrm>
            <a:off x="3624263" y="2999185"/>
            <a:ext cx="1894285" cy="4405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 name="Rectangle 3"/>
          <p:cNvSpPr txBox="1">
            <a:spLocks noChangeArrowheads="1"/>
          </p:cNvSpPr>
          <p:nvPr/>
        </p:nvSpPr>
        <p:spPr bwMode="auto">
          <a:xfrm>
            <a:off x="357188" y="3421857"/>
            <a:ext cx="8429625" cy="17073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ts val="900"/>
              </a:spcBef>
              <a:spcAft>
                <a:spcPts val="450"/>
              </a:spcAft>
              <a:buClrTx/>
              <a:buSzTx/>
              <a:buNone/>
            </a:pPr>
            <a:r>
              <a:rPr lang="id-ID" altLang="id-ID" sz="2700" b="1" dirty="0">
                <a:solidFill>
                  <a:schemeClr val="bg1"/>
                </a:solidFill>
                <a:latin typeface="Times New Roman" pitchFamily="18" charset="0"/>
                <a:cs typeface="Times New Roman" pitchFamily="18" charset="0"/>
              </a:rPr>
              <a:t>Jika konsumen tidak berhati-hati memilih produk barang/jasa yang diinginkan, akan menjadi objek eksploitas dari pelaku usaha yang tidak bertanggung jawab.</a:t>
            </a:r>
          </a:p>
        </p:txBody>
      </p:sp>
    </p:spTree>
    <p:extLst>
      <p:ext uri="{BB962C8B-B14F-4D97-AF65-F5344CB8AC3E}">
        <p14:creationId xmlns:p14="http://schemas.microsoft.com/office/powerpoint/2010/main" val="294793108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64294"/>
            <a:ext cx="9144000" cy="531019"/>
          </a:xfrm>
          <a:prstGeom prst="rect">
            <a:avLst/>
          </a:prstGeom>
          <a:ln>
            <a:headEnd/>
            <a:tailEnd/>
          </a:ln>
        </p:spPr>
        <p:style>
          <a:lnRef idx="0">
            <a:schemeClr val="dk1"/>
          </a:lnRef>
          <a:fillRef idx="3">
            <a:schemeClr val="dk1"/>
          </a:fillRef>
          <a:effectRef idx="3">
            <a:schemeClr val="dk1"/>
          </a:effectRef>
          <a:fontRef idx="minor">
            <a:schemeClr val="lt1"/>
          </a:fontRef>
        </p:style>
        <p:txBody>
          <a:bodyPr lIns="68580" tIns="34290" rIns="68580" bIns="3429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id-ID" altLang="id-ID" sz="3000">
                <a:latin typeface="Arial" pitchFamily="34" charset="0"/>
              </a:rPr>
              <a:t>POLITIK HUKUM PERLINDUNGAN KONSUMEN</a:t>
            </a:r>
            <a:endParaRPr lang="id-ID" altLang="id-ID" sz="3000">
              <a:solidFill>
                <a:srgbClr val="FF0000"/>
              </a:solidFill>
              <a:latin typeface="Arial" pitchFamily="34" charset="0"/>
            </a:endParaRPr>
          </a:p>
        </p:txBody>
      </p:sp>
      <p:sp>
        <p:nvSpPr>
          <p:cNvPr id="3" name="Rectangle 2"/>
          <p:cNvSpPr/>
          <p:nvPr/>
        </p:nvSpPr>
        <p:spPr>
          <a:xfrm>
            <a:off x="1271588" y="789385"/>
            <a:ext cx="2494360" cy="392906"/>
          </a:xfrm>
          <a:prstGeom prst="rect">
            <a:avLst/>
          </a:prstGeom>
          <a:ln>
            <a:solidFill>
              <a:schemeClr val="bg1"/>
            </a:solidFill>
          </a:ln>
        </p:spPr>
        <p:txBody>
          <a:bodyPr lIns="68580" tIns="34290" rIns="68580" bIns="34290">
            <a:spAutoFit/>
          </a:bodyPr>
          <a:lstStyle/>
          <a:p>
            <a:pPr algn="ctr">
              <a:defRPr/>
            </a:pPr>
            <a:r>
              <a:rPr lang="id-ID" altLang="id-ID" sz="21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PANCASILA</a:t>
            </a:r>
          </a:p>
        </p:txBody>
      </p:sp>
      <p:cxnSp>
        <p:nvCxnSpPr>
          <p:cNvPr id="4" name="Straight Arrow Connector 3"/>
          <p:cNvCxnSpPr/>
          <p:nvPr/>
        </p:nvCxnSpPr>
        <p:spPr>
          <a:xfrm>
            <a:off x="2518172" y="1182291"/>
            <a:ext cx="0" cy="2440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65660" y="1426369"/>
            <a:ext cx="2105025" cy="392906"/>
          </a:xfrm>
          <a:prstGeom prst="rect">
            <a:avLst/>
          </a:prstGeom>
          <a:ln>
            <a:solidFill>
              <a:schemeClr val="bg1"/>
            </a:solidFill>
          </a:ln>
        </p:spPr>
        <p:txBody>
          <a:bodyPr lIns="68580" tIns="34290" rIns="68580" bIns="34290">
            <a:spAutoFit/>
          </a:bodyPr>
          <a:lstStyle/>
          <a:p>
            <a:pPr algn="ctr">
              <a:defRPr/>
            </a:pPr>
            <a:r>
              <a:rPr lang="id-ID" altLang="id-ID" sz="21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UUD 1945</a:t>
            </a:r>
            <a:endParaRPr lang="id-ID" altLang="id-ID" sz="2100" dirty="0">
              <a:solidFill>
                <a:srgbClr val="FFFF00"/>
              </a:solidFill>
              <a:latin typeface="Book Antiqua" panose="02040602050305030304" pitchFamily="18" charset="0"/>
              <a:cs typeface="Arial" charset="0"/>
            </a:endParaRPr>
          </a:p>
        </p:txBody>
      </p:sp>
      <p:cxnSp>
        <p:nvCxnSpPr>
          <p:cNvPr id="6" name="Straight Arrow Connector 5"/>
          <p:cNvCxnSpPr/>
          <p:nvPr/>
        </p:nvCxnSpPr>
        <p:spPr>
          <a:xfrm>
            <a:off x="2518172" y="1819276"/>
            <a:ext cx="0" cy="2786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65660" y="2097882"/>
            <a:ext cx="2105025" cy="392906"/>
          </a:xfrm>
          <a:prstGeom prst="rect">
            <a:avLst/>
          </a:prstGeom>
          <a:ln>
            <a:solidFill>
              <a:schemeClr val="bg1"/>
            </a:solidFill>
          </a:ln>
        </p:spPr>
        <p:txBody>
          <a:bodyPr lIns="68580" tIns="34290" rIns="68580" bIns="34290">
            <a:spAutoFit/>
          </a:bodyPr>
          <a:lstStyle/>
          <a:p>
            <a:pPr algn="ctr">
              <a:defRPr/>
            </a:pPr>
            <a:r>
              <a:rPr lang="id-ID" altLang="id-ID" sz="21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NEGARA</a:t>
            </a:r>
            <a:endParaRPr lang="id-ID" altLang="id-ID" sz="2100" dirty="0">
              <a:solidFill>
                <a:srgbClr val="FFFF00"/>
              </a:solidFill>
              <a:latin typeface="Book Antiqua" panose="02040602050305030304" pitchFamily="18" charset="0"/>
              <a:cs typeface="Arial" charset="0"/>
            </a:endParaRPr>
          </a:p>
        </p:txBody>
      </p:sp>
      <p:cxnSp>
        <p:nvCxnSpPr>
          <p:cNvPr id="8" name="Straight Arrow Connector 7"/>
          <p:cNvCxnSpPr/>
          <p:nvPr/>
        </p:nvCxnSpPr>
        <p:spPr>
          <a:xfrm>
            <a:off x="2518172" y="2490788"/>
            <a:ext cx="0" cy="45124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65660" y="2942035"/>
            <a:ext cx="2105025" cy="392906"/>
          </a:xfrm>
          <a:prstGeom prst="rect">
            <a:avLst/>
          </a:prstGeom>
          <a:ln>
            <a:solidFill>
              <a:schemeClr val="bg1"/>
            </a:solidFill>
          </a:ln>
        </p:spPr>
        <p:txBody>
          <a:bodyPr lIns="68580" tIns="34290" rIns="68580" bIns="34290">
            <a:spAutoFit/>
          </a:bodyPr>
          <a:lstStyle/>
          <a:p>
            <a:pPr algn="ctr">
              <a:defRPr/>
            </a:pPr>
            <a:r>
              <a:rPr lang="id-ID" altLang="id-ID" sz="21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PEMERINTAH</a:t>
            </a:r>
            <a:endParaRPr lang="id-ID" altLang="id-ID" sz="2100" dirty="0">
              <a:solidFill>
                <a:srgbClr val="FFFF00"/>
              </a:solidFill>
              <a:latin typeface="Book Antiqua" panose="02040602050305030304" pitchFamily="18" charset="0"/>
              <a:cs typeface="Arial" charset="0"/>
            </a:endParaRPr>
          </a:p>
        </p:txBody>
      </p:sp>
      <p:cxnSp>
        <p:nvCxnSpPr>
          <p:cNvPr id="10" name="Straight Arrow Connector 9"/>
          <p:cNvCxnSpPr/>
          <p:nvPr/>
        </p:nvCxnSpPr>
        <p:spPr>
          <a:xfrm>
            <a:off x="3765947" y="985838"/>
            <a:ext cx="44767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13622" y="835819"/>
            <a:ext cx="3543300" cy="300038"/>
          </a:xfrm>
          <a:prstGeom prst="rect">
            <a:avLst/>
          </a:prstGeom>
          <a:ln>
            <a:solidFill>
              <a:schemeClr val="bg1"/>
            </a:solidFill>
          </a:ln>
        </p:spPr>
        <p:txBody>
          <a:bodyPr lIns="68580" tIns="34290" rIns="68580" bIns="34290">
            <a:spAutoFit/>
          </a:bodyPr>
          <a:lstStyle/>
          <a:p>
            <a:pPr algn="ctr">
              <a:defRPr/>
            </a:pPr>
            <a:r>
              <a:rPr lang="id-ID" altLang="id-ID" sz="15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Falsafah Negara</a:t>
            </a:r>
            <a:endParaRPr lang="id-ID" altLang="id-ID" sz="1500" dirty="0">
              <a:solidFill>
                <a:srgbClr val="FFFF00"/>
              </a:solidFill>
              <a:latin typeface="Book Antiqua" panose="02040602050305030304" pitchFamily="18" charset="0"/>
              <a:cs typeface="Arial" charset="0"/>
            </a:endParaRPr>
          </a:p>
        </p:txBody>
      </p:sp>
      <p:cxnSp>
        <p:nvCxnSpPr>
          <p:cNvPr id="12" name="Straight Arrow Connector 11"/>
          <p:cNvCxnSpPr/>
          <p:nvPr/>
        </p:nvCxnSpPr>
        <p:spPr>
          <a:xfrm>
            <a:off x="3570685" y="1610917"/>
            <a:ext cx="658415" cy="119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29100" y="1519237"/>
            <a:ext cx="3543300" cy="300038"/>
          </a:xfrm>
          <a:prstGeom prst="rect">
            <a:avLst/>
          </a:prstGeom>
          <a:ln>
            <a:solidFill>
              <a:schemeClr val="bg1"/>
            </a:solidFill>
          </a:ln>
        </p:spPr>
        <p:txBody>
          <a:bodyPr lIns="68580" tIns="34290" rIns="68580" bIns="34290">
            <a:spAutoFit/>
          </a:bodyPr>
          <a:lstStyle/>
          <a:p>
            <a:pPr algn="ctr">
              <a:defRPr/>
            </a:pPr>
            <a:r>
              <a:rPr lang="id-ID" altLang="id-ID" sz="15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Dasar Negara</a:t>
            </a:r>
            <a:endParaRPr lang="id-ID" altLang="id-ID" sz="1500" dirty="0">
              <a:solidFill>
                <a:srgbClr val="FFFF00"/>
              </a:solidFill>
              <a:latin typeface="Book Antiqua" panose="02040602050305030304" pitchFamily="18" charset="0"/>
              <a:cs typeface="Arial" charset="0"/>
            </a:endParaRPr>
          </a:p>
        </p:txBody>
      </p:sp>
      <p:cxnSp>
        <p:nvCxnSpPr>
          <p:cNvPr id="14" name="Straight Arrow Connector 13"/>
          <p:cNvCxnSpPr/>
          <p:nvPr/>
        </p:nvCxnSpPr>
        <p:spPr>
          <a:xfrm>
            <a:off x="3570685" y="2294335"/>
            <a:ext cx="658415" cy="119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229100" y="2156222"/>
            <a:ext cx="3543300" cy="300038"/>
          </a:xfrm>
          <a:prstGeom prst="rect">
            <a:avLst/>
          </a:prstGeom>
          <a:ln>
            <a:solidFill>
              <a:schemeClr val="bg1"/>
            </a:solidFill>
          </a:ln>
        </p:spPr>
        <p:txBody>
          <a:bodyPr lIns="68580" tIns="34290" rIns="68580" bIns="34290">
            <a:spAutoFit/>
          </a:bodyPr>
          <a:lstStyle/>
          <a:p>
            <a:pPr algn="ctr">
              <a:defRPr/>
            </a:pPr>
            <a:r>
              <a:rPr lang="id-ID" altLang="id-ID" sz="15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Negara wajib mensejahterakan rakyat</a:t>
            </a:r>
            <a:endParaRPr lang="id-ID" altLang="id-ID" sz="1500" dirty="0">
              <a:solidFill>
                <a:srgbClr val="FFFF00"/>
              </a:solidFill>
              <a:latin typeface="Book Antiqua" panose="02040602050305030304" pitchFamily="18" charset="0"/>
              <a:cs typeface="Arial" charset="0"/>
            </a:endParaRPr>
          </a:p>
        </p:txBody>
      </p:sp>
      <p:cxnSp>
        <p:nvCxnSpPr>
          <p:cNvPr id="16" name="Straight Arrow Connector 15"/>
          <p:cNvCxnSpPr/>
          <p:nvPr/>
        </p:nvCxnSpPr>
        <p:spPr>
          <a:xfrm>
            <a:off x="3570685" y="3138487"/>
            <a:ext cx="658415" cy="142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29100" y="2656285"/>
            <a:ext cx="3543300" cy="992981"/>
          </a:xfrm>
          <a:prstGeom prst="rect">
            <a:avLst/>
          </a:prstGeom>
          <a:ln>
            <a:solidFill>
              <a:schemeClr val="bg1"/>
            </a:solidFill>
          </a:ln>
        </p:spPr>
        <p:txBody>
          <a:bodyPr lIns="68580" tIns="34290" rIns="68580" bIns="34290">
            <a:spAutoFit/>
          </a:bodyPr>
          <a:lstStyle/>
          <a:p>
            <a:pPr algn="ctr">
              <a:defRPr/>
            </a:pPr>
            <a:r>
              <a:rPr lang="id-ID" altLang="id-ID" sz="15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Yang dilaksanakan oleh Pemerintah dengan membuat kebijakan2, diantaranya membuat kebijakan ttg perlindungan konsumen</a:t>
            </a:r>
            <a:endParaRPr lang="id-ID" altLang="id-ID" sz="1500" dirty="0">
              <a:solidFill>
                <a:srgbClr val="FFFF00"/>
              </a:solidFill>
              <a:latin typeface="Book Antiqua" panose="02040602050305030304" pitchFamily="18" charset="0"/>
              <a:cs typeface="Arial" charset="0"/>
            </a:endParaRPr>
          </a:p>
        </p:txBody>
      </p:sp>
      <p:cxnSp>
        <p:nvCxnSpPr>
          <p:cNvPr id="18" name="Straight Arrow Connector 17"/>
          <p:cNvCxnSpPr/>
          <p:nvPr/>
        </p:nvCxnSpPr>
        <p:spPr>
          <a:xfrm>
            <a:off x="6000750" y="2456260"/>
            <a:ext cx="0" cy="2000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00750" y="3649266"/>
            <a:ext cx="0" cy="2226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29100" y="3871913"/>
            <a:ext cx="3543300" cy="531019"/>
          </a:xfrm>
          <a:prstGeom prst="rect">
            <a:avLst/>
          </a:prstGeom>
          <a:ln>
            <a:solidFill>
              <a:schemeClr val="bg1"/>
            </a:solidFill>
          </a:ln>
        </p:spPr>
        <p:txBody>
          <a:bodyPr lIns="68580" tIns="34290" rIns="68580" bIns="34290">
            <a:spAutoFit/>
          </a:bodyPr>
          <a:lstStyle/>
          <a:p>
            <a:pPr algn="ctr">
              <a:defRPr/>
            </a:pPr>
            <a:r>
              <a:rPr lang="id-ID" altLang="id-ID" sz="15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Berbicara Kebijakan berarti berbicara Politik Hukum</a:t>
            </a:r>
            <a:endParaRPr lang="id-ID" altLang="id-ID" sz="1500" dirty="0">
              <a:solidFill>
                <a:srgbClr val="FFFF00"/>
              </a:solidFill>
              <a:latin typeface="Book Antiqua" panose="02040602050305030304" pitchFamily="18" charset="0"/>
              <a:cs typeface="Arial" charset="0"/>
            </a:endParaRPr>
          </a:p>
        </p:txBody>
      </p:sp>
      <p:cxnSp>
        <p:nvCxnSpPr>
          <p:cNvPr id="21" name="Straight Arrow Connector 20"/>
          <p:cNvCxnSpPr/>
          <p:nvPr/>
        </p:nvCxnSpPr>
        <p:spPr>
          <a:xfrm>
            <a:off x="6000750" y="4402932"/>
            <a:ext cx="0" cy="2405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29100" y="4643438"/>
            <a:ext cx="3543300" cy="531019"/>
          </a:xfrm>
          <a:prstGeom prst="rect">
            <a:avLst/>
          </a:prstGeom>
          <a:ln>
            <a:solidFill>
              <a:schemeClr val="bg1"/>
            </a:solidFill>
          </a:ln>
        </p:spPr>
        <p:txBody>
          <a:bodyPr lIns="68580" tIns="34290" rIns="68580" bIns="34290">
            <a:spAutoFit/>
          </a:bodyPr>
          <a:lstStyle/>
          <a:p>
            <a:pPr algn="ctr">
              <a:defRPr/>
            </a:pPr>
            <a:r>
              <a:rPr lang="id-ID" altLang="id-ID" sz="1500" b="1" dirty="0">
                <a:solidFill>
                  <a:srgbClr val="FFC000"/>
                </a:solidFill>
                <a:effectLst>
                  <a:outerShdw blurRad="38100" dist="38100" dir="2700000" algn="tl">
                    <a:srgbClr val="000000">
                      <a:alpha val="43137"/>
                    </a:srgbClr>
                  </a:outerShdw>
                </a:effectLst>
                <a:latin typeface="Book Antiqua" panose="02040602050305030304" pitchFamily="18" charset="0"/>
                <a:cs typeface="Arial" charset="0"/>
              </a:rPr>
              <a:t>Politik Hukum mempengaruhi Sistem Hukum</a:t>
            </a:r>
            <a:endParaRPr lang="id-ID" altLang="id-ID" sz="1500" dirty="0">
              <a:solidFill>
                <a:srgbClr val="FFFF00"/>
              </a:solidFill>
              <a:latin typeface="Book Antiqua" panose="02040602050305030304" pitchFamily="18" charset="0"/>
              <a:cs typeface="Arial" charset="0"/>
            </a:endParaRPr>
          </a:p>
        </p:txBody>
      </p:sp>
    </p:spTree>
    <p:extLst>
      <p:ext uri="{BB962C8B-B14F-4D97-AF65-F5344CB8AC3E}">
        <p14:creationId xmlns:p14="http://schemas.microsoft.com/office/powerpoint/2010/main" val="2096424268"/>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311669-4EF2-47DD-8586-365282F8D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7746</TotalTime>
  <Words>3780</Words>
  <Application>Microsoft Office PowerPoint</Application>
  <PresentationFormat>Peragaan Layar (16:9)</PresentationFormat>
  <Paragraphs>516</Paragraphs>
  <Slides>65</Slides>
  <Notes>21</Notes>
  <HiddenSlides>0</HiddenSlides>
  <MMClips>0</MMClips>
  <ScaleCrop>false</ScaleCrop>
  <HeadingPairs>
    <vt:vector size="6" baseType="variant">
      <vt:variant>
        <vt:lpstr>Font Dipakai</vt:lpstr>
      </vt:variant>
      <vt:variant>
        <vt:i4>18</vt:i4>
      </vt:variant>
      <vt:variant>
        <vt:lpstr>Tema</vt:lpstr>
      </vt:variant>
      <vt:variant>
        <vt:i4>1</vt:i4>
      </vt:variant>
      <vt:variant>
        <vt:lpstr>Judul Slide</vt:lpstr>
      </vt:variant>
      <vt:variant>
        <vt:i4>65</vt:i4>
      </vt:variant>
    </vt:vector>
  </HeadingPairs>
  <TitlesOfParts>
    <vt:vector size="84" baseType="lpstr">
      <vt:lpstr>MS PGothic</vt:lpstr>
      <vt:lpstr>Arial</vt:lpstr>
      <vt:lpstr>BatangChe</vt:lpstr>
      <vt:lpstr>Book Antiqua</vt:lpstr>
      <vt:lpstr>Bookman Old Style</vt:lpstr>
      <vt:lpstr>Britannic Bold</vt:lpstr>
      <vt:lpstr>Brush Script MT</vt:lpstr>
      <vt:lpstr>Calibri</vt:lpstr>
      <vt:lpstr>Cambria</vt:lpstr>
      <vt:lpstr>Century Gothic</vt:lpstr>
      <vt:lpstr>Constantia</vt:lpstr>
      <vt:lpstr>Lucida Sans</vt:lpstr>
      <vt:lpstr>Lucida Sans Unicode</vt:lpstr>
      <vt:lpstr>Times New Roman</vt:lpstr>
      <vt:lpstr>Trebuchet MS</vt:lpstr>
      <vt:lpstr>Wingdings</vt:lpstr>
      <vt:lpstr>Wingdings 2</vt:lpstr>
      <vt:lpstr>Wingdings 3</vt:lpstr>
      <vt:lpstr>Apex</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B. PENGERTIAN POLITIK HUKUM</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RUANG LINGKUP &amp; KOMPONEN POLITIK HUKUM (POLITIK HUKUM DALAM ARTI LUAS)</vt:lpstr>
      <vt:lpstr>Presentasi PowerPoint</vt:lpstr>
      <vt:lpstr>Presentasi PowerPoint</vt:lpstr>
      <vt:lpstr>Presentasi PowerPoint</vt:lpstr>
      <vt:lpstr>POLITIK HUKUM </vt:lpstr>
      <vt:lpstr>Presentasi PowerPoint</vt:lpstr>
      <vt:lpstr>Presentasi PowerPoint</vt:lpstr>
      <vt:lpstr>Presentasi PowerPoint</vt:lpstr>
      <vt:lpstr>Presentasi PowerPoint</vt:lpstr>
      <vt:lpstr>Presentasi PowerPoint</vt:lpstr>
      <vt:lpstr>POLITIK HUKUM</vt:lpstr>
      <vt:lpstr>Presentasi PowerPoint</vt:lpstr>
      <vt:lpstr>Presentasi PowerPoint</vt:lpstr>
      <vt:lpstr>Presentasi PowerPoint</vt:lpstr>
      <vt:lpstr>Presentasi PowerPoint</vt:lpstr>
      <vt:lpstr>Seperti juga Politik Hukum pada umumnya, Politik Hukum SeTIAP Bidang pun juga harus mengandung asas Kemanfaatan, Keadilan Dan Kepastian Hukum.</vt:lpstr>
      <vt:lpstr>Presentasi PowerPoint</vt:lpstr>
      <vt:lpstr>Presentasi PowerPoint</vt:lpstr>
      <vt:lpstr>...Sekian dan  Terima Kasih ...</vt:lpstr>
      <vt:lpstr>Presentasi PowerPoint</vt:lpstr>
      <vt:lpstr>TANTANGAN DAN PERMASALAHAN</vt:lpstr>
      <vt:lpstr>TANTANGAN DAN PERMASALAHAN PEMBANGUNAN STANDARDISASI DAN PERLINDUNGAN KONSUMEN</vt:lpstr>
      <vt:lpstr>Presentasi PowerPoint</vt:lpstr>
      <vt:lpstr>TANTANGAN DAN PERMASALAHAN PEMBANGUNAN STANDARDISASI DAN PERLINDUNGAN KONSUMEN</vt:lpstr>
      <vt:lpstr>TANTANGAN DAN PERMASALAHAN PEMBANGUNAN STANDARDISASI DAN PERLINDUNGAN KONSUMEN</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Hal-Hal Pokok  Undang-Undang Nomor 21 Tahun 2011 Tentang  Otoritas Jasa Keuangan</dc:title>
  <dc:creator>user</dc:creator>
  <cp:lastModifiedBy>HP</cp:lastModifiedBy>
  <cp:revision>469</cp:revision>
  <cp:lastPrinted>2013-03-04T13:39:12Z</cp:lastPrinted>
  <dcterms:created xsi:type="dcterms:W3CDTF">2011-12-16T10:31:44Z</dcterms:created>
  <dcterms:modified xsi:type="dcterms:W3CDTF">2018-12-03T02:02:09Z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TC018813479991</vt:lpwstr>
  </property>
</Properties>
</file>